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1"/>
  </p:notesMasterIdLst>
  <p:handoutMasterIdLst>
    <p:handoutMasterId r:id="rId32"/>
  </p:handoutMasterIdLst>
  <p:sldIdLst>
    <p:sldId id="256" r:id="rId2"/>
    <p:sldId id="307" r:id="rId3"/>
    <p:sldId id="308" r:id="rId4"/>
    <p:sldId id="309" r:id="rId5"/>
    <p:sldId id="311" r:id="rId6"/>
    <p:sldId id="293" r:id="rId7"/>
    <p:sldId id="294" r:id="rId8"/>
    <p:sldId id="269" r:id="rId9"/>
    <p:sldId id="304" r:id="rId10"/>
    <p:sldId id="306" r:id="rId11"/>
    <p:sldId id="297" r:id="rId12"/>
    <p:sldId id="262" r:id="rId13"/>
    <p:sldId id="278" r:id="rId14"/>
    <p:sldId id="284" r:id="rId15"/>
    <p:sldId id="263" r:id="rId16"/>
    <p:sldId id="265" r:id="rId17"/>
    <p:sldId id="266" r:id="rId18"/>
    <p:sldId id="287" r:id="rId19"/>
    <p:sldId id="312" r:id="rId20"/>
    <p:sldId id="267" r:id="rId21"/>
    <p:sldId id="268" r:id="rId22"/>
    <p:sldId id="289" r:id="rId23"/>
    <p:sldId id="290" r:id="rId24"/>
    <p:sldId id="291" r:id="rId25"/>
    <p:sldId id="274" r:id="rId26"/>
    <p:sldId id="285" r:id="rId27"/>
    <p:sldId id="275" r:id="rId28"/>
    <p:sldId id="286" r:id="rId29"/>
    <p:sldId id="292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78215" autoAdjust="0"/>
  </p:normalViewPr>
  <p:slideViewPr>
    <p:cSldViewPr snapToGrid="0" snapToObjects="1">
      <p:cViewPr varScale="1">
        <p:scale>
          <a:sx n="77" d="100"/>
          <a:sy n="77" d="100"/>
        </p:scale>
        <p:origin x="-180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handoutMaster" Target="handoutMasters/handout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CBA705-9C41-C340-B94C-4E9B56C35F05}" type="datetimeFigureOut">
              <a:rPr lang="en-US" smtClean="0"/>
              <a:t>10/10/17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1FD513-480C-B144-A3EF-3F113F39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0944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6E3615-021A-AE4C-B637-D00F8702B24A}" type="datetimeFigureOut">
              <a:rPr lang="en-US" smtClean="0"/>
              <a:pPr/>
              <a:t>10/10/17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B5A18-01B4-7045-8BD4-733A4274DC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272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 txBox="1">
            <a:spLocks noGrp="1" noChangeArrowheads="1"/>
          </p:cNvSpPr>
          <p:nvPr/>
        </p:nvSpPr>
        <p:spPr bwMode="auto">
          <a:xfrm>
            <a:off x="3885996" y="8686181"/>
            <a:ext cx="2972004" cy="457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b">
            <a:prstTxWarp prst="textNoShape">
              <a:avLst/>
            </a:prstTxWarp>
          </a:bodyPr>
          <a:lstStyle/>
          <a:p>
            <a:pPr algn="r" defTabSz="913805" eaLnBrk="0" hangingPunct="0"/>
            <a:fld id="{1EA6DD29-CAB2-6F4F-9C83-1662F0E76328}" type="slidenum">
              <a:rPr lang="en-US" sz="1200" baseline="-25000">
                <a:ea typeface="MS PGothic" pitchFamily="34" charset="-128"/>
                <a:cs typeface="MS PGothic" pitchFamily="34" charset="-128"/>
              </a:rPr>
              <a:pPr algn="r" defTabSz="913805" eaLnBrk="0" hangingPunct="0"/>
              <a:t>8</a:t>
            </a:fld>
            <a:endParaRPr lang="en-US" sz="1200" baseline="-25000" dirty="0">
              <a:ea typeface="MS PGothic" pitchFamily="34" charset="-128"/>
              <a:cs typeface="MS PGothic" pitchFamily="34" charset="-128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991" y="4343091"/>
            <a:ext cx="5030018" cy="4115728"/>
          </a:xfrm>
          <a:noFill/>
        </p:spPr>
        <p:txBody>
          <a:bodyPr/>
          <a:lstStyle/>
          <a:p>
            <a:r>
              <a:rPr lang="en-US"/>
              <a:t>There are two components of the Common Core:  Anchor Standards and Grade by Grade Standards.  There are anchor standards for reading, writing, language and speaking &amp; listening. The College &amp; Career Readiness and grade-specific standards are necessary complements—the former providing broad standards, the latter providing additional specificity—that together define the skills and understandings that all students must demonstrate. 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hape 230"/>
          <p:cNvSpPr>
            <a:spLocks noGrp="1" noRot="1" noChangeAspect="1" noTextEdit="1"/>
          </p:cNvSpPr>
          <p:nvPr>
            <p:ph type="sldImg" idx="2"/>
          </p:nvPr>
        </p:nvSpPr>
        <p:spPr bwMode="auto">
          <a:custGeom>
            <a:avLst/>
            <a:gdLst>
              <a:gd name="T0" fmla="*/ 0 w 120000"/>
              <a:gd name="T1" fmla="*/ 0 h 120000"/>
              <a:gd name="T2" fmla="*/ 2147483647 w 120000"/>
              <a:gd name="T3" fmla="*/ 0 h 120000"/>
              <a:gd name="T4" fmla="*/ 2147483647 w 120000"/>
              <a:gd name="T5" fmla="*/ 2147483647 h 120000"/>
              <a:gd name="T6" fmla="*/ 0 w 120000"/>
              <a:gd name="T7" fmla="*/ 2147483647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</p:spPr>
      </p:sp>
      <p:sp>
        <p:nvSpPr>
          <p:cNvPr id="46083" name="Shape 231"/>
          <p:cNvSpPr>
            <a:spLocks noGrp="1"/>
          </p:cNvSpPr>
          <p:nvPr>
            <p:ph type="body" idx="1"/>
          </p:nvPr>
        </p:nvSpPr>
        <p:spPr>
          <a:xfrm>
            <a:off x="685494" y="4343091"/>
            <a:ext cx="5487013" cy="360378"/>
          </a:xfrm>
          <a:ln/>
        </p:spPr>
        <p:txBody>
          <a:bodyPr lIns="91418" tIns="45697" rIns="91418" bIns="45697">
            <a:spAutoFit/>
          </a:bodyPr>
          <a:lstStyle/>
          <a:p>
            <a:pPr>
              <a:spcBef>
                <a:spcPct val="0"/>
              </a:spcBef>
            </a:pPr>
            <a:r>
              <a:rPr lang="en-US" sz="1700" dirty="0" smtClean="0"/>
              <a:t>Discuss</a:t>
            </a:r>
            <a:r>
              <a:rPr lang="en-US" sz="1700" baseline="0" dirty="0" smtClean="0"/>
              <a:t> the vague nature of comprehension products and standards as evidence of comprehension, but much less about how children “</a:t>
            </a:r>
            <a:r>
              <a:rPr lang="en-US" sz="1700" baseline="0" dirty="0" smtClean="0"/>
              <a:t>develop” </a:t>
            </a:r>
            <a:r>
              <a:rPr lang="en-US" sz="1700" baseline="0" dirty="0" smtClean="0"/>
              <a:t>the skills and strategies and the PROCESS that students take to develop these skills and strategies or how to teach them? </a:t>
            </a:r>
            <a:endParaRPr lang="en-US" sz="1700" dirty="0"/>
          </a:p>
        </p:txBody>
      </p:sp>
      <p:sp>
        <p:nvSpPr>
          <p:cNvPr id="46084" name="Shape 232"/>
          <p:cNvSpPr txBox="1">
            <a:spLocks noGrp="1"/>
          </p:cNvSpPr>
          <p:nvPr/>
        </p:nvSpPr>
        <p:spPr bwMode="auto">
          <a:xfrm>
            <a:off x="3884463" y="8865502"/>
            <a:ext cx="2972004" cy="27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8" tIns="45697" rIns="91418" bIns="45697" anchor="b">
            <a:prstTxWarp prst="textNoShape">
              <a:avLst/>
            </a:prstTxWarp>
            <a:spAutoFit/>
          </a:bodyPr>
          <a:lstStyle/>
          <a:p>
            <a:pPr algn="r" defTabSz="913805">
              <a:buSzPct val="25000"/>
            </a:pPr>
            <a:r>
              <a:rPr lang="en-US" sz="1200" dirty="0">
                <a:solidFill>
                  <a:srgbClr val="000000"/>
                </a:solidFill>
                <a:ea typeface="MS PGothic" pitchFamily="34" charset="-128"/>
                <a:cs typeface="MS PGothic" pitchFamily="34" charset="-128"/>
                <a:sym typeface="Arial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hape 93"/>
          <p:cNvSpPr>
            <a:spLocks noGrp="1" noRot="1" noChangeAspect="1" noTextEdit="1"/>
          </p:cNvSpPr>
          <p:nvPr>
            <p:ph type="sldImg" idx="2"/>
          </p:nvPr>
        </p:nvSpPr>
        <p:spPr bwMode="auto">
          <a:custGeom>
            <a:avLst/>
            <a:gdLst>
              <a:gd name="T0" fmla="*/ 0 w 120000"/>
              <a:gd name="T1" fmla="*/ 0 h 120000"/>
              <a:gd name="T2" fmla="*/ 2147483647 w 120000"/>
              <a:gd name="T3" fmla="*/ 0 h 120000"/>
              <a:gd name="T4" fmla="*/ 2147483647 w 120000"/>
              <a:gd name="T5" fmla="*/ 2147483647 h 120000"/>
              <a:gd name="T6" fmla="*/ 0 w 120000"/>
              <a:gd name="T7" fmla="*/ 2147483647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</p:spPr>
      </p:sp>
      <p:sp>
        <p:nvSpPr>
          <p:cNvPr id="30723" name="Shape 94"/>
          <p:cNvSpPr>
            <a:spLocks noGrp="1"/>
          </p:cNvSpPr>
          <p:nvPr>
            <p:ph type="body" idx="1"/>
          </p:nvPr>
        </p:nvSpPr>
        <p:spPr>
          <a:xfrm>
            <a:off x="685494" y="4343091"/>
            <a:ext cx="5487013" cy="646284"/>
          </a:xfrm>
          <a:noFill/>
          <a:ln/>
        </p:spPr>
        <p:txBody>
          <a:bodyPr lIns="91418" tIns="45697" rIns="91418" bIns="45697">
            <a:spAutoFit/>
          </a:bodyPr>
          <a:lstStyle/>
          <a:p>
            <a:pPr>
              <a:spcBef>
                <a:spcPct val="0"/>
              </a:spcBef>
              <a:buClr>
                <a:srgbClr val="000000"/>
              </a:buClr>
              <a:buSzPct val="153000"/>
            </a:pPr>
            <a:r>
              <a:rPr lang="en-US">
                <a:solidFill>
                  <a:srgbClr val="000000"/>
                </a:solidFill>
                <a:sym typeface="Arial" charset="0"/>
              </a:rPr>
              <a:t>These shifts are 1.  Building knowledge through content-rich nonfiction.  2.  Text based questions that require students to use evidence from text and 3. regular practice with complex text which requires close analytic reading.</a:t>
            </a:r>
          </a:p>
        </p:txBody>
      </p:sp>
      <p:sp>
        <p:nvSpPr>
          <p:cNvPr id="30724" name="Shape 95"/>
          <p:cNvSpPr txBox="1">
            <a:spLocks noGrp="1"/>
          </p:cNvSpPr>
          <p:nvPr/>
        </p:nvSpPr>
        <p:spPr bwMode="auto">
          <a:xfrm>
            <a:off x="3884463" y="8865502"/>
            <a:ext cx="2972004" cy="27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8" tIns="45697" rIns="91418" bIns="45697" anchor="b">
            <a:prstTxWarp prst="textNoShape">
              <a:avLst/>
            </a:prstTxWarp>
            <a:spAutoFit/>
          </a:bodyPr>
          <a:lstStyle/>
          <a:p>
            <a:pPr algn="r" defTabSz="913805">
              <a:buSzPct val="25000"/>
            </a:pPr>
            <a:r>
              <a:rPr lang="en-US" sz="1200" dirty="0">
                <a:solidFill>
                  <a:srgbClr val="000000"/>
                </a:solidFill>
                <a:ea typeface="MS PGothic" pitchFamily="34" charset="-128"/>
                <a:cs typeface="MS PGothic" pitchFamily="34" charset="-128"/>
                <a:sym typeface="Arial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hape 183"/>
          <p:cNvSpPr>
            <a:spLocks noGrp="1" noRot="1" noChangeAspect="1" noTextEdit="1"/>
          </p:cNvSpPr>
          <p:nvPr>
            <p:ph type="sldImg" idx="2"/>
          </p:nvPr>
        </p:nvSpPr>
        <p:spPr bwMode="auto">
          <a:custGeom>
            <a:avLst/>
            <a:gdLst>
              <a:gd name="T0" fmla="*/ 0 w 120000"/>
              <a:gd name="T1" fmla="*/ 0 h 120000"/>
              <a:gd name="T2" fmla="*/ 2147483647 w 120000"/>
              <a:gd name="T3" fmla="*/ 0 h 120000"/>
              <a:gd name="T4" fmla="*/ 2147483647 w 120000"/>
              <a:gd name="T5" fmla="*/ 2147483647 h 120000"/>
              <a:gd name="T6" fmla="*/ 0 w 120000"/>
              <a:gd name="T7" fmla="*/ 2147483647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</p:spPr>
      </p:sp>
      <p:sp>
        <p:nvSpPr>
          <p:cNvPr id="39939" name="Shape 184"/>
          <p:cNvSpPr>
            <a:spLocks noGrp="1"/>
          </p:cNvSpPr>
          <p:nvPr>
            <p:ph type="body" idx="1"/>
          </p:nvPr>
        </p:nvSpPr>
        <p:spPr>
          <a:xfrm>
            <a:off x="685494" y="4343091"/>
            <a:ext cx="5487013" cy="360378"/>
          </a:xfrm>
          <a:ln/>
        </p:spPr>
        <p:txBody>
          <a:bodyPr lIns="91418" tIns="45697" rIns="91418" bIns="45697">
            <a:spAutoFit/>
          </a:bodyPr>
          <a:lstStyle/>
          <a:p>
            <a:pPr>
              <a:spcBef>
                <a:spcPct val="0"/>
              </a:spcBef>
            </a:pPr>
            <a:endParaRPr lang="en-US" sz="1700" dirty="0"/>
          </a:p>
        </p:txBody>
      </p:sp>
      <p:sp>
        <p:nvSpPr>
          <p:cNvPr id="39940" name="Shape 185"/>
          <p:cNvSpPr txBox="1">
            <a:spLocks noGrp="1"/>
          </p:cNvSpPr>
          <p:nvPr/>
        </p:nvSpPr>
        <p:spPr bwMode="auto">
          <a:xfrm>
            <a:off x="3884463" y="8865502"/>
            <a:ext cx="2972004" cy="27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8" tIns="45697" rIns="91418" bIns="45697" anchor="b">
            <a:prstTxWarp prst="textNoShape">
              <a:avLst/>
            </a:prstTxWarp>
            <a:spAutoFit/>
          </a:bodyPr>
          <a:lstStyle/>
          <a:p>
            <a:pPr algn="r" defTabSz="913805">
              <a:buSzPct val="25000"/>
            </a:pPr>
            <a:r>
              <a:rPr lang="en-US" sz="1200" dirty="0">
                <a:solidFill>
                  <a:srgbClr val="000000"/>
                </a:solidFill>
                <a:ea typeface="MS PGothic" pitchFamily="34" charset="-128"/>
                <a:cs typeface="MS PGothic" pitchFamily="34" charset="-128"/>
                <a:sym typeface="Arial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 txBox="1">
            <a:spLocks noGrp="1" noChangeArrowheads="1"/>
          </p:cNvSpPr>
          <p:nvPr/>
        </p:nvSpPr>
        <p:spPr bwMode="auto">
          <a:xfrm>
            <a:off x="3885996" y="8686181"/>
            <a:ext cx="2972004" cy="457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b">
            <a:prstTxWarp prst="textNoShape">
              <a:avLst/>
            </a:prstTxWarp>
          </a:bodyPr>
          <a:lstStyle/>
          <a:p>
            <a:pPr algn="r" defTabSz="913805" eaLnBrk="0" hangingPunct="0"/>
            <a:fld id="{C7EB731B-CA99-B341-83E4-A707DB9705C6}" type="slidenum">
              <a:rPr lang="en-US" sz="1200" baseline="-25000">
                <a:ea typeface="MS PGothic" pitchFamily="34" charset="-128"/>
                <a:cs typeface="MS PGothic" pitchFamily="34" charset="-128"/>
              </a:rPr>
              <a:pPr algn="r" defTabSz="913805" eaLnBrk="0" hangingPunct="0"/>
              <a:t>15</a:t>
            </a:fld>
            <a:endParaRPr lang="en-US" sz="1200" baseline="-25000" dirty="0">
              <a:ea typeface="MS PGothic" pitchFamily="34" charset="-128"/>
              <a:cs typeface="MS PGothic" pitchFamily="34" charset="-128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991" y="4343091"/>
            <a:ext cx="5030018" cy="4115728"/>
          </a:xfrm>
          <a:noFill/>
        </p:spPr>
        <p:txBody>
          <a:bodyPr/>
          <a:lstStyle/>
          <a:p>
            <a:r>
              <a:rPr lang="en-US"/>
              <a:t>Why do this……..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hape 183"/>
          <p:cNvSpPr>
            <a:spLocks noGrp="1" noRot="1" noChangeAspect="1" noTextEdit="1"/>
          </p:cNvSpPr>
          <p:nvPr>
            <p:ph type="sldImg" idx="2"/>
          </p:nvPr>
        </p:nvSpPr>
        <p:spPr bwMode="auto">
          <a:custGeom>
            <a:avLst/>
            <a:gdLst>
              <a:gd name="T0" fmla="*/ 0 w 120000"/>
              <a:gd name="T1" fmla="*/ 0 h 120000"/>
              <a:gd name="T2" fmla="*/ 2147483647 w 120000"/>
              <a:gd name="T3" fmla="*/ 0 h 120000"/>
              <a:gd name="T4" fmla="*/ 2147483647 w 120000"/>
              <a:gd name="T5" fmla="*/ 2147483647 h 120000"/>
              <a:gd name="T6" fmla="*/ 0 w 120000"/>
              <a:gd name="T7" fmla="*/ 2147483647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</p:spPr>
      </p:sp>
      <p:sp>
        <p:nvSpPr>
          <p:cNvPr id="39939" name="Shape 184"/>
          <p:cNvSpPr>
            <a:spLocks noGrp="1"/>
          </p:cNvSpPr>
          <p:nvPr>
            <p:ph type="body" idx="1"/>
          </p:nvPr>
        </p:nvSpPr>
        <p:spPr>
          <a:xfrm>
            <a:off x="685494" y="4343091"/>
            <a:ext cx="5487013" cy="360378"/>
          </a:xfrm>
          <a:ln/>
        </p:spPr>
        <p:txBody>
          <a:bodyPr lIns="91418" tIns="45697" rIns="91418" bIns="45697">
            <a:spAutoFit/>
          </a:bodyPr>
          <a:lstStyle/>
          <a:p>
            <a:pPr>
              <a:spcBef>
                <a:spcPct val="0"/>
              </a:spcBef>
            </a:pPr>
            <a:endParaRPr lang="en-US" sz="1700" dirty="0"/>
          </a:p>
        </p:txBody>
      </p:sp>
      <p:sp>
        <p:nvSpPr>
          <p:cNvPr id="39940" name="Shape 185"/>
          <p:cNvSpPr txBox="1">
            <a:spLocks noGrp="1"/>
          </p:cNvSpPr>
          <p:nvPr/>
        </p:nvSpPr>
        <p:spPr bwMode="auto">
          <a:xfrm>
            <a:off x="3884463" y="8865502"/>
            <a:ext cx="2972004" cy="27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8" tIns="45697" rIns="91418" bIns="45697" anchor="b">
            <a:prstTxWarp prst="textNoShape">
              <a:avLst/>
            </a:prstTxWarp>
            <a:spAutoFit/>
          </a:bodyPr>
          <a:lstStyle/>
          <a:p>
            <a:pPr algn="r" defTabSz="913805">
              <a:buSzPct val="25000"/>
            </a:pPr>
            <a:r>
              <a:rPr lang="en-US" sz="1200" dirty="0">
                <a:solidFill>
                  <a:srgbClr val="000000"/>
                </a:solidFill>
                <a:ea typeface="MS PGothic" pitchFamily="34" charset="-128"/>
                <a:cs typeface="MS PGothic" pitchFamily="34" charset="-128"/>
                <a:sym typeface="Arial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hape 190"/>
          <p:cNvSpPr>
            <a:spLocks noGrp="1" noRot="1" noChangeAspect="1" noTextEdit="1"/>
          </p:cNvSpPr>
          <p:nvPr>
            <p:ph type="sldImg" idx="2"/>
          </p:nvPr>
        </p:nvSpPr>
        <p:spPr bwMode="auto">
          <a:custGeom>
            <a:avLst/>
            <a:gdLst>
              <a:gd name="T0" fmla="*/ 0 w 120000"/>
              <a:gd name="T1" fmla="*/ 0 h 120000"/>
              <a:gd name="T2" fmla="*/ 2147483647 w 120000"/>
              <a:gd name="T3" fmla="*/ 0 h 120000"/>
              <a:gd name="T4" fmla="*/ 2147483647 w 120000"/>
              <a:gd name="T5" fmla="*/ 2147483647 h 120000"/>
              <a:gd name="T6" fmla="*/ 0 w 120000"/>
              <a:gd name="T7" fmla="*/ 2147483647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</p:spPr>
      </p:sp>
      <p:sp>
        <p:nvSpPr>
          <p:cNvPr id="41987" name="Shape 191"/>
          <p:cNvSpPr>
            <a:spLocks noGrp="1"/>
          </p:cNvSpPr>
          <p:nvPr>
            <p:ph type="body" idx="1"/>
          </p:nvPr>
        </p:nvSpPr>
        <p:spPr>
          <a:xfrm>
            <a:off x="685494" y="4343091"/>
            <a:ext cx="5487013" cy="360378"/>
          </a:xfrm>
          <a:ln/>
        </p:spPr>
        <p:txBody>
          <a:bodyPr lIns="91418" tIns="45697" rIns="91418" bIns="45697">
            <a:spAutoFit/>
          </a:bodyPr>
          <a:lstStyle/>
          <a:p>
            <a:pPr>
              <a:spcBef>
                <a:spcPct val="0"/>
              </a:spcBef>
            </a:pPr>
            <a:endParaRPr lang="en-US" sz="1700" dirty="0"/>
          </a:p>
        </p:txBody>
      </p:sp>
      <p:sp>
        <p:nvSpPr>
          <p:cNvPr id="41988" name="Shape 192"/>
          <p:cNvSpPr txBox="1">
            <a:spLocks noGrp="1"/>
          </p:cNvSpPr>
          <p:nvPr/>
        </p:nvSpPr>
        <p:spPr bwMode="auto">
          <a:xfrm>
            <a:off x="3884463" y="8865502"/>
            <a:ext cx="2972004" cy="27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8" tIns="45697" rIns="91418" bIns="45697" anchor="b">
            <a:prstTxWarp prst="textNoShape">
              <a:avLst/>
            </a:prstTxWarp>
            <a:spAutoFit/>
          </a:bodyPr>
          <a:lstStyle/>
          <a:p>
            <a:pPr algn="r" defTabSz="913805">
              <a:buSzPct val="25000"/>
            </a:pPr>
            <a:r>
              <a:rPr lang="en-US" sz="1200" dirty="0">
                <a:solidFill>
                  <a:srgbClr val="000000"/>
                </a:solidFill>
                <a:ea typeface="MS PGothic" pitchFamily="34" charset="-128"/>
                <a:cs typeface="MS PGothic" pitchFamily="34" charset="-128"/>
                <a:sym typeface="Arial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hape 230"/>
          <p:cNvSpPr>
            <a:spLocks noGrp="1" noRot="1" noChangeAspect="1" noTextEdit="1"/>
          </p:cNvSpPr>
          <p:nvPr>
            <p:ph type="sldImg" idx="2"/>
          </p:nvPr>
        </p:nvSpPr>
        <p:spPr bwMode="auto">
          <a:custGeom>
            <a:avLst/>
            <a:gdLst>
              <a:gd name="T0" fmla="*/ 0 w 120000"/>
              <a:gd name="T1" fmla="*/ 0 h 120000"/>
              <a:gd name="T2" fmla="*/ 2147483647 w 120000"/>
              <a:gd name="T3" fmla="*/ 0 h 120000"/>
              <a:gd name="T4" fmla="*/ 2147483647 w 120000"/>
              <a:gd name="T5" fmla="*/ 2147483647 h 120000"/>
              <a:gd name="T6" fmla="*/ 0 w 120000"/>
              <a:gd name="T7" fmla="*/ 2147483647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</p:spPr>
      </p:sp>
      <p:sp>
        <p:nvSpPr>
          <p:cNvPr id="46083" name="Shape 231"/>
          <p:cNvSpPr>
            <a:spLocks noGrp="1"/>
          </p:cNvSpPr>
          <p:nvPr>
            <p:ph type="body" idx="1"/>
          </p:nvPr>
        </p:nvSpPr>
        <p:spPr>
          <a:xfrm>
            <a:off x="685494" y="4343091"/>
            <a:ext cx="5487013" cy="360378"/>
          </a:xfrm>
          <a:ln/>
        </p:spPr>
        <p:txBody>
          <a:bodyPr lIns="91418" tIns="45697" rIns="91418" bIns="45697">
            <a:spAutoFit/>
          </a:bodyPr>
          <a:lstStyle/>
          <a:p>
            <a:pPr>
              <a:spcBef>
                <a:spcPct val="0"/>
              </a:spcBef>
            </a:pPr>
            <a:endParaRPr lang="en-US" sz="1700" dirty="0"/>
          </a:p>
        </p:txBody>
      </p:sp>
      <p:sp>
        <p:nvSpPr>
          <p:cNvPr id="46084" name="Shape 232"/>
          <p:cNvSpPr txBox="1">
            <a:spLocks noGrp="1"/>
          </p:cNvSpPr>
          <p:nvPr/>
        </p:nvSpPr>
        <p:spPr bwMode="auto">
          <a:xfrm>
            <a:off x="3884463" y="8865502"/>
            <a:ext cx="2972004" cy="27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8" tIns="45697" rIns="91418" bIns="45697" anchor="b">
            <a:prstTxWarp prst="textNoShape">
              <a:avLst/>
            </a:prstTxWarp>
            <a:spAutoFit/>
          </a:bodyPr>
          <a:lstStyle/>
          <a:p>
            <a:pPr algn="r" defTabSz="913805">
              <a:buSzPct val="25000"/>
            </a:pPr>
            <a:r>
              <a:rPr lang="en-US" sz="1200" dirty="0">
                <a:solidFill>
                  <a:srgbClr val="000000"/>
                </a:solidFill>
                <a:ea typeface="MS PGothic" pitchFamily="34" charset="-128"/>
                <a:cs typeface="MS PGothic" pitchFamily="34" charset="-128"/>
                <a:sym typeface="Arial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hape 237"/>
          <p:cNvSpPr>
            <a:spLocks noGrp="1" noRot="1" noChangeAspect="1" noTextEdit="1"/>
          </p:cNvSpPr>
          <p:nvPr>
            <p:ph type="sldImg" idx="2"/>
          </p:nvPr>
        </p:nvSpPr>
        <p:spPr bwMode="auto">
          <a:custGeom>
            <a:avLst/>
            <a:gdLst>
              <a:gd name="T0" fmla="*/ 0 w 120000"/>
              <a:gd name="T1" fmla="*/ 0 h 120000"/>
              <a:gd name="T2" fmla="*/ 2147483647 w 120000"/>
              <a:gd name="T3" fmla="*/ 0 h 120000"/>
              <a:gd name="T4" fmla="*/ 2147483647 w 120000"/>
              <a:gd name="T5" fmla="*/ 2147483647 h 120000"/>
              <a:gd name="T6" fmla="*/ 0 w 120000"/>
              <a:gd name="T7" fmla="*/ 2147483647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</p:spPr>
      </p:sp>
      <p:sp>
        <p:nvSpPr>
          <p:cNvPr id="48131" name="Shape 238"/>
          <p:cNvSpPr>
            <a:spLocks noGrp="1"/>
          </p:cNvSpPr>
          <p:nvPr>
            <p:ph type="body" idx="1"/>
          </p:nvPr>
        </p:nvSpPr>
        <p:spPr>
          <a:xfrm>
            <a:off x="685494" y="4343091"/>
            <a:ext cx="5487013" cy="360378"/>
          </a:xfrm>
          <a:ln/>
        </p:spPr>
        <p:txBody>
          <a:bodyPr lIns="91418" tIns="45697" rIns="91418" bIns="45697">
            <a:spAutoFit/>
          </a:bodyPr>
          <a:lstStyle/>
          <a:p>
            <a:pPr>
              <a:spcBef>
                <a:spcPct val="0"/>
              </a:spcBef>
            </a:pPr>
            <a:r>
              <a:rPr lang="en-US" sz="1700" dirty="0" smtClean="0"/>
              <a:t>Demands</a:t>
            </a:r>
            <a:r>
              <a:rPr lang="en-US" sz="1700" baseline="0" dirty="0" smtClean="0"/>
              <a:t> of reading in college increase but</a:t>
            </a:r>
            <a:r>
              <a:rPr lang="is-IS" sz="1700" baseline="0" dirty="0" smtClean="0"/>
              <a:t>…the complexity of texts that students are exposed to in school has steadily decreased in the same time</a:t>
            </a:r>
            <a:endParaRPr lang="en-US" sz="1700" dirty="0"/>
          </a:p>
        </p:txBody>
      </p:sp>
      <p:sp>
        <p:nvSpPr>
          <p:cNvPr id="48132" name="Shape 239"/>
          <p:cNvSpPr txBox="1">
            <a:spLocks noGrp="1"/>
          </p:cNvSpPr>
          <p:nvPr/>
        </p:nvSpPr>
        <p:spPr bwMode="auto">
          <a:xfrm>
            <a:off x="3884463" y="8865502"/>
            <a:ext cx="2972004" cy="27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8" tIns="45697" rIns="91418" bIns="45697" anchor="b">
            <a:prstTxWarp prst="textNoShape">
              <a:avLst/>
            </a:prstTxWarp>
            <a:spAutoFit/>
          </a:bodyPr>
          <a:lstStyle/>
          <a:p>
            <a:pPr algn="r" defTabSz="913805">
              <a:buSzPct val="25000"/>
            </a:pPr>
            <a:r>
              <a:rPr lang="en-US" sz="1200" dirty="0">
                <a:solidFill>
                  <a:srgbClr val="000000"/>
                </a:solidFill>
                <a:ea typeface="MS PGothic" pitchFamily="34" charset="-128"/>
                <a:cs typeface="MS PGothic" pitchFamily="34" charset="-128"/>
                <a:sym typeface="Arial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B5A18-01B4-7045-8BD4-733A4274DCB6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020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7"/>
          <p:cNvGrpSpPr/>
          <p:nvPr/>
        </p:nvGrpSpPr>
        <p:grpSpPr>
          <a:xfrm>
            <a:off x="486873" y="411480"/>
            <a:ext cx="8170255" cy="6035040"/>
            <a:chOff x="486873" y="411480"/>
            <a:chExt cx="8170255" cy="6035040"/>
          </a:xfrm>
        </p:grpSpPr>
        <p:pic>
          <p:nvPicPr>
            <p:cNvPr id="12" name="Picture 11" descr="PaperPanel-Title.jpg"/>
            <p:cNvPicPr>
              <a:picLocks noChangeAspect="1"/>
            </p:cNvPicPr>
            <p:nvPr/>
          </p:nvPicPr>
          <p:blipFill>
            <a:blip r:embed="rId2"/>
            <a:srcRect r="2128"/>
            <a:stretch>
              <a:fillRect/>
            </a:stretch>
          </p:blipFill>
          <p:spPr>
            <a:xfrm>
              <a:off x="486873" y="411480"/>
              <a:ext cx="8170255" cy="6035040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sp>
          <p:nvSpPr>
            <p:cNvPr id="14" name="Rectangle 13"/>
            <p:cNvSpPr>
              <a:spLocks/>
            </p:cNvSpPr>
            <p:nvPr/>
          </p:nvSpPr>
          <p:spPr>
            <a:xfrm>
              <a:off x="562843" y="475488"/>
              <a:ext cx="7982712" cy="5888736"/>
            </a:xfrm>
            <a:prstGeom prst="rect">
              <a:avLst/>
            </a:prstGeom>
            <a:noFill/>
            <a:ln w="12700">
              <a:solidFill>
                <a:schemeClr val="tx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562842" y="6133646"/>
              <a:ext cx="7982712" cy="1472"/>
            </a:xfrm>
            <a:prstGeom prst="line">
              <a:avLst/>
            </a:prstGeom>
            <a:noFill/>
            <a:ln w="12700">
              <a:solidFill>
                <a:schemeClr val="tx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7" name="Rectangle 16"/>
            <p:cNvSpPr/>
            <p:nvPr/>
          </p:nvSpPr>
          <p:spPr>
            <a:xfrm>
              <a:off x="562843" y="457200"/>
              <a:ext cx="7982712" cy="25786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3950"/>
            <a:ext cx="7342188" cy="1924050"/>
          </a:xfrm>
        </p:spPr>
        <p:txBody>
          <a:bodyPr anchor="b" anchorCtr="0">
            <a:noAutofit/>
          </a:bodyPr>
          <a:lstStyle>
            <a:lvl1pPr>
              <a:defRPr sz="5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429000"/>
            <a:ext cx="7342188" cy="1752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3741" y="6122894"/>
            <a:ext cx="2133600" cy="259317"/>
          </a:xfrm>
        </p:spPr>
        <p:txBody>
          <a:bodyPr/>
          <a:lstStyle/>
          <a:p>
            <a:fld id="{D2C08ED3-1359-D746-86D1-85FEF5A610D7}" type="datetimeFigureOut">
              <a:rPr lang="en-US" smtClean="0"/>
              <a:pPr/>
              <a:t>10/10/17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38800" y="6122894"/>
            <a:ext cx="2895600" cy="25781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191000" y="6122894"/>
            <a:ext cx="762000" cy="271463"/>
          </a:xfrm>
        </p:spPr>
        <p:txBody>
          <a:bodyPr/>
          <a:lstStyle/>
          <a:p>
            <a:fld id="{89E2431B-EA8C-EF4B-99AD-56E0622398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, Picture,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3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9" name="Group 26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pic>
            <p:nvPicPr>
              <p:cNvPr id="21" name="Picture 20" descr="PaperPanel-Base.jp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2880" y="173699"/>
                <a:ext cx="8778240" cy="6510602"/>
              </a:xfrm>
              <a:prstGeom prst="rect">
                <a:avLst/>
              </a:prstGeom>
              <a:noFill/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</p:pic>
          <p:grpSp>
            <p:nvGrpSpPr>
              <p:cNvPr id="10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23" name="Rectangle 22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24" name="Straight Connector 23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20" name="Rectangle 19"/>
            <p:cNvSpPr/>
            <p:nvPr/>
          </p:nvSpPr>
          <p:spPr>
            <a:xfrm rot="5400000">
              <a:off x="801086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225" y="1694329"/>
            <a:ext cx="3008313" cy="9144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319" y="609600"/>
            <a:ext cx="4114800" cy="5465763"/>
          </a:xfrm>
        </p:spPr>
        <p:txBody>
          <a:bodyPr>
            <a:normAutofit/>
          </a:bodyPr>
          <a:lstStyle>
            <a:lvl1pPr>
              <a:defRPr sz="2400" baseline="0"/>
            </a:lvl1pPr>
            <a:lvl2pPr>
              <a:defRPr sz="2200" baseline="0"/>
            </a:lvl2pPr>
            <a:lvl3pPr>
              <a:defRPr sz="20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225" y="2672323"/>
            <a:ext cx="3008313" cy="3403040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8ED3-1359-D746-86D1-85FEF5A610D7}" type="datetimeFigureOut">
              <a:rPr lang="en-US" smtClean="0"/>
              <a:pPr/>
              <a:t>10/10/17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2431B-EA8C-EF4B-99AD-56E0622398E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>
          <a:xfrm rot="10800000">
            <a:off x="258763" y="1594462"/>
            <a:ext cx="3575304" cy="6400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352892" y="310123"/>
            <a:ext cx="3398837" cy="1204912"/>
          </a:xfrm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5" name="Rectangle 24"/>
          <p:cNvSpPr/>
          <p:nvPr/>
        </p:nvSpPr>
        <p:spPr>
          <a:xfrm rot="10800000">
            <a:off x="258763" y="1594462"/>
            <a:ext cx="3575304" cy="6400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2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9" name="Group 26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pic>
            <p:nvPicPr>
              <p:cNvPr id="36" name="Picture 35" descr="PaperPanel-Base.jp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2880" y="173699"/>
                <a:ext cx="8778240" cy="6510602"/>
              </a:xfrm>
              <a:prstGeom prst="rect">
                <a:avLst/>
              </a:prstGeom>
              <a:noFill/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</p:pic>
          <p:grpSp>
            <p:nvGrpSpPr>
              <p:cNvPr id="10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38" name="Rectangle 37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39" name="Straight Connector 38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35" name="Rectangle 34"/>
            <p:cNvSpPr/>
            <p:nvPr/>
          </p:nvSpPr>
          <p:spPr>
            <a:xfrm rot="5400000">
              <a:off x="801086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691640"/>
            <a:ext cx="3008376" cy="914400"/>
          </a:xfrm>
        </p:spPr>
        <p:txBody>
          <a:bodyPr anchor="b">
            <a:no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38559" y="612775"/>
            <a:ext cx="4114800" cy="546811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352" y="2670048"/>
            <a:ext cx="3008376" cy="3401568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20000"/>
              </a:lnSpc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2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8ED3-1359-D746-86D1-85FEF5A610D7}" type="datetimeFigureOut">
              <a:rPr lang="en-US" smtClean="0"/>
              <a:pPr/>
              <a:t>10/10/17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2431B-EA8C-EF4B-99AD-56E0622398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26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pic>
          <p:nvPicPr>
            <p:cNvPr id="36" name="Picture 35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9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38" name="Rectangle 37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39" name="Straight Connector 38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1" y="4287819"/>
            <a:ext cx="8021977" cy="916193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6347" y="331694"/>
            <a:ext cx="8421624" cy="3783106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351" y="5271247"/>
            <a:ext cx="8021977" cy="1013011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Bef>
                <a:spcPts val="300"/>
              </a:spcBef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2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8ED3-1359-D746-86D1-85FEF5A610D7}" type="datetimeFigureOut">
              <a:rPr lang="en-US" smtClean="0"/>
              <a:pPr/>
              <a:t>10/10/17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2431B-EA8C-EF4B-99AD-56E0622398E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56032" y="4203192"/>
            <a:ext cx="8622792" cy="6400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256032" y="4203192"/>
            <a:ext cx="8622792" cy="6400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pic>
          <p:nvPicPr>
            <p:cNvPr id="21" name="Picture 20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8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3" name="Rectangle 22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5" name="Rectangle 24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8ED3-1359-D746-86D1-85FEF5A610D7}" type="datetimeFigureOut">
              <a:rPr lang="en-US" smtClean="0"/>
              <a:pPr/>
              <a:t>10/10/17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2431B-EA8C-EF4B-99AD-56E0622398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pic>
          <p:nvPicPr>
            <p:cNvPr id="21" name="Picture 20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8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3" name="Rectangle 22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399" y="609600"/>
            <a:ext cx="1416423" cy="5516563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222" y="609600"/>
            <a:ext cx="6279777" cy="5516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8ED3-1359-D746-86D1-85FEF5A610D7}" type="datetimeFigureOut">
              <a:rPr lang="en-US" smtClean="0"/>
              <a:pPr/>
              <a:t>10/10/17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2431B-EA8C-EF4B-99AD-56E0622398E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6" name="Rectangle 25"/>
          <p:cNvSpPr/>
          <p:nvPr/>
        </p:nvSpPr>
        <p:spPr>
          <a:xfrm rot="5400000">
            <a:off x="4242277" y="3274090"/>
            <a:ext cx="6135624" cy="6400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 rot="5400000">
            <a:off x="4242277" y="3274090"/>
            <a:ext cx="6135624" cy="6400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pic>
          <p:nvPicPr>
            <p:cNvPr id="17" name="Picture 16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8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9" name="Rectangle 18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0" name="Straight Connector 19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1" name="Rectangle 20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8ED3-1359-D746-86D1-85FEF5A610D7}" type="datetimeFigureOut">
              <a:rPr lang="en-US" smtClean="0"/>
              <a:pPr/>
              <a:t>10/10/17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2431B-EA8C-EF4B-99AD-56E0622398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aperPanel-Title.jpg"/>
          <p:cNvPicPr>
            <a:picLocks noChangeAspect="1"/>
          </p:cNvPicPr>
          <p:nvPr/>
        </p:nvPicPr>
        <p:blipFill>
          <a:blip r:embed="rId2"/>
          <a:srcRect r="2128"/>
          <a:stretch>
            <a:fillRect/>
          </a:stretch>
        </p:blipFill>
        <p:spPr>
          <a:xfrm>
            <a:off x="486873" y="411480"/>
            <a:ext cx="8170255" cy="6035040"/>
          </a:xfrm>
          <a:prstGeom prst="rect">
            <a:avLst/>
          </a:prstGeom>
          <a:noFill/>
          <a:ln w="12700"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  <a:scene3d>
            <a:camera prst="perspectiveFront" fov="4800000"/>
            <a:lightRig rig="threePt" dir="t"/>
          </a:scene3d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0113" y="3442447"/>
            <a:ext cx="7345362" cy="1532965"/>
          </a:xfrm>
        </p:spPr>
        <p:txBody>
          <a:bodyPr anchor="b" anchorCtr="0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0113" y="5029200"/>
            <a:ext cx="7345362" cy="9906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9259" y="6122894"/>
            <a:ext cx="2133600" cy="259317"/>
          </a:xfrm>
        </p:spPr>
        <p:txBody>
          <a:bodyPr/>
          <a:lstStyle/>
          <a:p>
            <a:fld id="{D2C08ED3-1359-D746-86D1-85FEF5A610D7}" type="datetimeFigureOut">
              <a:rPr lang="en-US" smtClean="0"/>
              <a:pPr/>
              <a:t>10/10/17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38800" y="6124401"/>
            <a:ext cx="2895600" cy="257810"/>
          </a:xfrm>
        </p:spPr>
        <p:txBody>
          <a:bodyPr/>
          <a:lstStyle/>
          <a:p>
            <a:endParaRPr lang="en-US"/>
          </a:p>
        </p:txBody>
      </p:sp>
      <p:grpSp>
        <p:nvGrpSpPr>
          <p:cNvPr id="6" name="Group 11"/>
          <p:cNvGrpSpPr/>
          <p:nvPr/>
        </p:nvGrpSpPr>
        <p:grpSpPr>
          <a:xfrm>
            <a:off x="562842" y="475488"/>
            <a:ext cx="7982713" cy="5888736"/>
            <a:chOff x="562842" y="475488"/>
            <a:chExt cx="7982713" cy="5888736"/>
          </a:xfrm>
        </p:grpSpPr>
        <p:sp>
          <p:nvSpPr>
            <p:cNvPr id="8" name="Rectangle 7"/>
            <p:cNvSpPr>
              <a:spLocks/>
            </p:cNvSpPr>
            <p:nvPr/>
          </p:nvSpPr>
          <p:spPr>
            <a:xfrm>
              <a:off x="562843" y="475488"/>
              <a:ext cx="7982712" cy="5888736"/>
            </a:xfrm>
            <a:prstGeom prst="rect">
              <a:avLst/>
            </a:prstGeom>
            <a:noFill/>
            <a:ln w="12700">
              <a:solidFill>
                <a:schemeClr val="tx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562842" y="6133646"/>
              <a:ext cx="7982712" cy="1472"/>
            </a:xfrm>
            <a:prstGeom prst="line">
              <a:avLst/>
            </a:prstGeom>
            <a:noFill/>
            <a:ln w="12700">
              <a:solidFill>
                <a:schemeClr val="tx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562842" y="3427528"/>
              <a:ext cx="7982712" cy="1472"/>
            </a:xfrm>
            <a:prstGeom prst="line">
              <a:avLst/>
            </a:prstGeom>
            <a:noFill/>
            <a:ln w="12700">
              <a:solidFill>
                <a:schemeClr val="tx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636493" y="533400"/>
            <a:ext cx="7836408" cy="2828925"/>
          </a:xfrm>
        </p:spPr>
        <p:txBody>
          <a:bodyPr>
            <a:normAutofit/>
          </a:bodyPr>
          <a:lstStyle>
            <a:lvl1pPr>
              <a:buNone/>
              <a:defRPr sz="20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pic>
          <p:nvPicPr>
            <p:cNvPr id="25" name="Picture 24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8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7" name="Rectangle 26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1371600"/>
            <a:ext cx="7345362" cy="1676400"/>
          </a:xfrm>
        </p:spPr>
        <p:txBody>
          <a:bodyPr anchor="b" anchorCtr="0">
            <a:noAutofit/>
          </a:bodyPr>
          <a:lstStyle>
            <a:lvl1pPr algn="ctr">
              <a:defRPr sz="5400" b="0" i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3" y="3134566"/>
            <a:ext cx="7345362" cy="1500187"/>
          </a:xfrm>
        </p:spPr>
        <p:txBody>
          <a:bodyPr anchor="t" anchorCtr="0"/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8ED3-1359-D746-86D1-85FEF5A610D7}" type="datetimeFigureOut">
              <a:rPr lang="en-US" smtClean="0"/>
              <a:pPr/>
              <a:t>10/10/17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2431B-EA8C-EF4B-99AD-56E0622398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3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pic>
          <p:nvPicPr>
            <p:cNvPr id="15" name="Picture 14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9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7" name="Rectangle 16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8" name="Straight Connector 17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9" name="Rectangle 18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1" y="2147888"/>
            <a:ext cx="3566160" cy="39274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199" y="2147888"/>
            <a:ext cx="3566160" cy="39274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8ED3-1359-D746-86D1-85FEF5A610D7}" type="datetimeFigureOut">
              <a:rPr lang="en-US" smtClean="0"/>
              <a:pPr/>
              <a:t>10/10/17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2431B-EA8C-EF4B-99AD-56E0622398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6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pic>
          <p:nvPicPr>
            <p:cNvPr id="18" name="Picture 17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11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0" name="Rectangle 19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1" name="Straight Connector 20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2" name="Rectangle 21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301" y="1708990"/>
            <a:ext cx="3566160" cy="832503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301" y="2590801"/>
            <a:ext cx="3566160" cy="34845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45539" y="1708990"/>
            <a:ext cx="3566160" cy="832503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45539" y="2590801"/>
            <a:ext cx="3566160" cy="34845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8ED3-1359-D746-86D1-85FEF5A610D7}" type="datetimeFigureOut">
              <a:rPr lang="en-US" smtClean="0"/>
              <a:pPr/>
              <a:t>10/10/17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2431B-EA8C-EF4B-99AD-56E0622398E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30" name="Straight Connector 29"/>
          <p:cNvCxnSpPr/>
          <p:nvPr/>
        </p:nvCxnSpPr>
        <p:spPr>
          <a:xfrm rot="16200000" flipH="1">
            <a:off x="2217480" y="4026438"/>
            <a:ext cx="4711326" cy="2286"/>
          </a:xfrm>
          <a:prstGeom prst="line">
            <a:avLst/>
          </a:prstGeom>
          <a:noFill/>
          <a:ln w="12700">
            <a:solidFill>
              <a:schemeClr val="tx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3" name="Straight Connector 22"/>
          <p:cNvCxnSpPr/>
          <p:nvPr/>
        </p:nvCxnSpPr>
        <p:spPr>
          <a:xfrm rot="16200000" flipH="1">
            <a:off x="2217480" y="4026438"/>
            <a:ext cx="4711326" cy="2286"/>
          </a:xfrm>
          <a:prstGeom prst="line">
            <a:avLst/>
          </a:prstGeom>
          <a:noFill/>
          <a:ln w="12700">
            <a:solidFill>
              <a:schemeClr val="tx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8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pic>
          <p:nvPicPr>
            <p:cNvPr id="20" name="Picture 19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7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2" name="Rectangle 21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3" name="Straight Connector 22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4" name="Rectangle 23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8ED3-1359-D746-86D1-85FEF5A610D7}" type="datetimeFigureOut">
              <a:rPr lang="en-US" smtClean="0"/>
              <a:pPr/>
              <a:t>10/10/17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2431B-EA8C-EF4B-99AD-56E0622398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7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pic>
          <p:nvPicPr>
            <p:cNvPr id="19" name="Picture 18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6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1" name="Rectangle 20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2" name="Straight Connector 21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8ED3-1359-D746-86D1-85FEF5A610D7}" type="datetimeFigureOut">
              <a:rPr lang="en-US" smtClean="0"/>
              <a:pPr/>
              <a:t>10/10/17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2431B-EA8C-EF4B-99AD-56E0622398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3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9" name="Group 26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pic>
            <p:nvPicPr>
              <p:cNvPr id="28" name="Picture 27" descr="PaperPanel-Base.jp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2880" y="173699"/>
                <a:ext cx="8778240" cy="6510602"/>
              </a:xfrm>
              <a:prstGeom prst="rect">
                <a:avLst/>
              </a:prstGeom>
              <a:noFill/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</p:pic>
          <p:grpSp>
            <p:nvGrpSpPr>
              <p:cNvPr id="10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30" name="Rectangle 29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31" name="Straight Connector 30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33" name="Rectangle 32"/>
            <p:cNvSpPr/>
            <p:nvPr/>
          </p:nvSpPr>
          <p:spPr>
            <a:xfrm rot="5400000">
              <a:off x="801086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225" y="1169892"/>
            <a:ext cx="3008313" cy="9144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319" y="609600"/>
            <a:ext cx="4114800" cy="5465763"/>
          </a:xfrm>
        </p:spPr>
        <p:txBody>
          <a:bodyPr>
            <a:normAutofit/>
          </a:bodyPr>
          <a:lstStyle>
            <a:lvl1pPr>
              <a:defRPr sz="2400" baseline="0"/>
            </a:lvl1pPr>
            <a:lvl2pPr>
              <a:defRPr sz="2200" baseline="0"/>
            </a:lvl2pPr>
            <a:lvl3pPr>
              <a:defRPr sz="20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225" y="2147888"/>
            <a:ext cx="3008313" cy="3262313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20000"/>
              </a:lnSpc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8ED3-1359-D746-86D1-85FEF5A610D7}" type="datetimeFigureOut">
              <a:rPr lang="en-US" smtClean="0"/>
              <a:pPr/>
              <a:t>10/10/17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2431B-EA8C-EF4B-99AD-56E0622398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00113" y="244158"/>
            <a:ext cx="7345362" cy="1339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2" y="2133601"/>
            <a:ext cx="7345363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43840" y="6371591"/>
            <a:ext cx="2133600" cy="2593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</a:defRPr>
            </a:lvl1pPr>
          </a:lstStyle>
          <a:p>
            <a:fld id="{D2C08ED3-1359-D746-86D1-85FEF5A610D7}" type="datetimeFigureOut">
              <a:rPr lang="en-US" smtClean="0"/>
              <a:pPr/>
              <a:t>10/10/17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58840" y="6371591"/>
            <a:ext cx="2895600" cy="2578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91000" y="6356350"/>
            <a:ext cx="762000" cy="2714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200" kern="120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89E2431B-EA8C-EF4B-99AD-56E0622398E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79438" indent="-228600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8038" indent="-2286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36638" indent="-228600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65238" indent="-2286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ide.ri.gov/Portals/0/Uploads/Documents/Common-Core/Academic-Vocabulary-PowerPoint.pdf" TargetMode="External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97459"/>
            <a:ext cx="7342188" cy="192405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EDC 423: Reading Comprehension and the Common Core State Standards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141496"/>
            <a:ext cx="7342188" cy="1752600"/>
          </a:xfrm>
        </p:spPr>
        <p:txBody>
          <a:bodyPr>
            <a:normAutofit/>
          </a:bodyPr>
          <a:lstStyle/>
          <a:p>
            <a:r>
              <a:rPr lang="en-US" sz="3000" dirty="0" smtClean="0">
                <a:solidFill>
                  <a:schemeClr val="tx1"/>
                </a:solidFill>
              </a:rPr>
              <a:t>Dr. Julie Coiro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673307" y="1672995"/>
            <a:ext cx="7839420" cy="4705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79438" indent="-228600" algn="l" defTabSz="914400" rtl="0" eaLnBrk="1" latinLnBrk="0" hangingPunct="1">
              <a:spcBef>
                <a:spcPts val="600"/>
              </a:spcBef>
              <a:buClr>
                <a:schemeClr val="bg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8038" indent="-228600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36638" indent="-228600" algn="l" defTabSz="914400" rtl="0" eaLnBrk="1" latinLnBrk="0" hangingPunct="1">
              <a:spcBef>
                <a:spcPts val="600"/>
              </a:spcBef>
              <a:buClr>
                <a:schemeClr val="bg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65238" indent="-228600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00"/>
              </a:lnSpc>
              <a:spcBef>
                <a:spcPts val="1500"/>
              </a:spcBef>
            </a:pPr>
            <a:r>
              <a:rPr lang="en-US" sz="2800" dirty="0">
                <a:latin typeface="Times New Roman" charset="0"/>
              </a:rPr>
              <a:t>1</a:t>
            </a:r>
            <a:r>
              <a:rPr lang="en-US" sz="2800" dirty="0" smtClean="0">
                <a:latin typeface="Times New Roman" charset="0"/>
              </a:rPr>
              <a:t> Group: Reading Literature (RL) K-2</a:t>
            </a:r>
          </a:p>
          <a:p>
            <a:pPr>
              <a:lnSpc>
                <a:spcPts val="2700"/>
              </a:lnSpc>
              <a:spcBef>
                <a:spcPts val="1500"/>
              </a:spcBef>
            </a:pPr>
            <a:r>
              <a:rPr lang="en-US" sz="2800" dirty="0">
                <a:latin typeface="Times New Roman" charset="0"/>
              </a:rPr>
              <a:t>2</a:t>
            </a:r>
            <a:r>
              <a:rPr lang="en-US" sz="2800" dirty="0" smtClean="0">
                <a:latin typeface="Times New Roman" charset="0"/>
              </a:rPr>
              <a:t> Groups: </a:t>
            </a:r>
            <a:r>
              <a:rPr lang="en-US" sz="2800" dirty="0" smtClean="0">
                <a:solidFill>
                  <a:schemeClr val="accent1"/>
                </a:solidFill>
                <a:latin typeface="Times New Roman" charset="0"/>
                <a:cs typeface="Calibri"/>
              </a:rPr>
              <a:t>Reading Literature (RI) 3-5 </a:t>
            </a:r>
            <a:endParaRPr lang="en-US" sz="2800" dirty="0">
              <a:solidFill>
                <a:schemeClr val="accent1"/>
              </a:solidFill>
              <a:latin typeface="Times New Roman" charset="0"/>
              <a:cs typeface="Calibri"/>
            </a:endParaRPr>
          </a:p>
          <a:p>
            <a:pPr>
              <a:lnSpc>
                <a:spcPts val="2700"/>
              </a:lnSpc>
              <a:spcBef>
                <a:spcPts val="1500"/>
              </a:spcBef>
            </a:pPr>
            <a:r>
              <a:rPr lang="en-US" sz="2800" dirty="0">
                <a:latin typeface="Times New Roman" charset="0"/>
              </a:rPr>
              <a:t>1</a:t>
            </a:r>
            <a:r>
              <a:rPr lang="en-US" sz="2800" dirty="0" smtClean="0">
                <a:latin typeface="Times New Roman" charset="0"/>
              </a:rPr>
              <a:t> Group: </a:t>
            </a:r>
            <a:r>
              <a:rPr lang="en-US" sz="2800" dirty="0" smtClean="0">
                <a:solidFill>
                  <a:schemeClr val="accent1"/>
                </a:solidFill>
                <a:latin typeface="Times New Roman" charset="0"/>
                <a:cs typeface="Calibri"/>
              </a:rPr>
              <a:t>Reading Information (RL) K-2 </a:t>
            </a:r>
          </a:p>
          <a:p>
            <a:pPr>
              <a:lnSpc>
                <a:spcPts val="2700"/>
              </a:lnSpc>
              <a:spcBef>
                <a:spcPts val="1500"/>
              </a:spcBef>
            </a:pPr>
            <a:r>
              <a:rPr lang="en-US" sz="2800" dirty="0">
                <a:latin typeface="Times New Roman" charset="0"/>
              </a:rPr>
              <a:t>2 Groups: </a:t>
            </a:r>
            <a:r>
              <a:rPr lang="en-US" sz="2800" dirty="0" smtClean="0">
                <a:solidFill>
                  <a:schemeClr val="accent1"/>
                </a:solidFill>
                <a:latin typeface="Times New Roman" charset="0"/>
                <a:cs typeface="Calibri"/>
              </a:rPr>
              <a:t>Reading Information (RI) 3-5</a:t>
            </a:r>
          </a:p>
          <a:p>
            <a:pPr>
              <a:lnSpc>
                <a:spcPts val="2700"/>
              </a:lnSpc>
              <a:spcBef>
                <a:spcPts val="1500"/>
              </a:spcBef>
            </a:pPr>
            <a:r>
              <a:rPr lang="en-US" sz="2800" dirty="0">
                <a:solidFill>
                  <a:schemeClr val="accent1"/>
                </a:solidFill>
                <a:latin typeface="Times New Roman" charset="0"/>
                <a:cs typeface="Calibri"/>
              </a:rPr>
              <a:t>1</a:t>
            </a:r>
            <a:r>
              <a:rPr lang="en-US" sz="2800" dirty="0" smtClean="0">
                <a:solidFill>
                  <a:schemeClr val="accent1"/>
                </a:solidFill>
                <a:latin typeface="Times New Roman" charset="0"/>
                <a:cs typeface="Calibri"/>
              </a:rPr>
              <a:t> Group: Speaking &amp; Listening (SL) K-2</a:t>
            </a:r>
          </a:p>
          <a:p>
            <a:pPr>
              <a:lnSpc>
                <a:spcPts val="2700"/>
              </a:lnSpc>
              <a:spcBef>
                <a:spcPts val="1500"/>
              </a:spcBef>
            </a:pPr>
            <a:r>
              <a:rPr lang="en-US" sz="2800" dirty="0" smtClean="0">
                <a:solidFill>
                  <a:schemeClr val="accent1"/>
                </a:solidFill>
                <a:latin typeface="Times New Roman" charset="0"/>
                <a:cs typeface="Calibri"/>
              </a:rPr>
              <a:t>1 Group Speaking &amp; Listening (SL) 3-5</a:t>
            </a:r>
            <a:endParaRPr lang="en-US" sz="2800" dirty="0">
              <a:solidFill>
                <a:schemeClr val="accent1"/>
              </a:solidFill>
              <a:latin typeface="Times New Roman" charset="0"/>
              <a:cs typeface="Calibri"/>
            </a:endParaRPr>
          </a:p>
          <a:p>
            <a:pPr>
              <a:lnSpc>
                <a:spcPts val="2700"/>
              </a:lnSpc>
              <a:spcBef>
                <a:spcPts val="1500"/>
              </a:spcBef>
            </a:pPr>
            <a:r>
              <a:rPr lang="en-US" sz="2800" dirty="0" smtClean="0">
                <a:solidFill>
                  <a:schemeClr val="accent1"/>
                </a:solidFill>
                <a:latin typeface="Times New Roman" charset="0"/>
                <a:cs typeface="Calibri"/>
              </a:rPr>
              <a:t>Look for key patterns and changes in the three areas (Key Ideas &amp; Details; Craft &amp; Structure; Integration of Knowledge) Why are these included in that cluster?  </a:t>
            </a:r>
            <a:endParaRPr lang="en-US" sz="2800" dirty="0" smtClean="0">
              <a:solidFill>
                <a:schemeClr val="accent1"/>
              </a:solidFill>
              <a:latin typeface="Calibri"/>
              <a:cs typeface="Calibri"/>
            </a:endParaRPr>
          </a:p>
          <a:p>
            <a:pPr>
              <a:buFontTx/>
              <a:buNone/>
            </a:pPr>
            <a:endParaRPr lang="en-US" dirty="0">
              <a:latin typeface="Times New Roman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00113" y="244158"/>
            <a:ext cx="7345362" cy="133985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mtClean="0"/>
              <a:t>How does the CCSS envision comprehension as part of reading?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3188582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2896" y="1750846"/>
            <a:ext cx="7345363" cy="4433065"/>
          </a:xfrm>
          <a:ln>
            <a:solidFill>
              <a:srgbClr val="4F81BD"/>
            </a:solidFill>
          </a:ln>
        </p:spPr>
        <p:txBody>
          <a:bodyPr>
            <a:noAutofit/>
          </a:bodyPr>
          <a:lstStyle/>
          <a:p>
            <a:r>
              <a:rPr lang="en-US" b="1" dirty="0" smtClean="0"/>
              <a:t>Read Magic </a:t>
            </a:r>
            <a:r>
              <a:rPr lang="en-US" b="1" dirty="0" err="1" smtClean="0"/>
              <a:t>Treehouse</a:t>
            </a:r>
            <a:r>
              <a:rPr lang="en-US" b="1" dirty="0" smtClean="0"/>
              <a:t>: Vacation Under the Volcano </a:t>
            </a:r>
          </a:p>
          <a:p>
            <a:pPr lvl="1"/>
            <a:r>
              <a:rPr lang="en-US" sz="2400" dirty="0" smtClean="0"/>
              <a:t>TEXT: Think about main ideas and big idea(s)</a:t>
            </a:r>
          </a:p>
          <a:p>
            <a:pPr lvl="1"/>
            <a:r>
              <a:rPr lang="en-US" sz="2400" dirty="0"/>
              <a:t>TEXT: Think about genre and text structures? Fictional? Non-fiction? </a:t>
            </a:r>
            <a:endParaRPr lang="en-US" sz="2400" dirty="0" smtClean="0"/>
          </a:p>
          <a:p>
            <a:pPr lvl="1"/>
            <a:r>
              <a:rPr lang="en-US" sz="2400" dirty="0" smtClean="0"/>
              <a:t>TASK/TEACHER: Think about B/D/A ideas</a:t>
            </a:r>
          </a:p>
          <a:p>
            <a:pPr lvl="1"/>
            <a:r>
              <a:rPr lang="en-US" sz="2400" dirty="0" smtClean="0"/>
              <a:t>READER: What does the reader need to know and what do they bring to the text &amp; task?</a:t>
            </a:r>
          </a:p>
          <a:p>
            <a:r>
              <a:rPr lang="en-US" b="1" dirty="0" smtClean="0"/>
              <a:t>Read Cornett Ch. 4: Assessment</a:t>
            </a:r>
            <a:r>
              <a:rPr lang="en-US" dirty="0" smtClean="0"/>
              <a:t> (organize, create, and adjust reading groups based on need) </a:t>
            </a:r>
          </a:p>
        </p:txBody>
      </p:sp>
    </p:spTree>
    <p:extLst>
      <p:ext uri="{BB962C8B-B14F-4D97-AF65-F5344CB8AC3E}">
        <p14:creationId xmlns:p14="http://schemas.microsoft.com/office/powerpoint/2010/main" val="16234902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hape 90"/>
          <p:cNvSpPr>
            <a:spLocks noGrp="1"/>
          </p:cNvSpPr>
          <p:nvPr>
            <p:ph type="title" idx="4294967295"/>
          </p:nvPr>
        </p:nvSpPr>
        <p:spPr>
          <a:xfrm>
            <a:off x="692150" y="685732"/>
            <a:ext cx="7761288" cy="1200288"/>
          </a:xfrm>
        </p:spPr>
        <p:txBody>
          <a:bodyPr lIns="91425" tIns="45700" rIns="91425" bIns="45700" anchor="ctr">
            <a:spAutoFit/>
          </a:bodyPr>
          <a:lstStyle/>
          <a:p>
            <a:pPr>
              <a:buClr>
                <a:srgbClr val="000000"/>
              </a:buClr>
              <a:buSzPct val="25000"/>
            </a:pPr>
            <a:r>
              <a:rPr lang="en-US" sz="3600" dirty="0">
                <a:sym typeface="Arial" charset="0"/>
              </a:rPr>
              <a:t>The Common Core Requires </a:t>
            </a:r>
            <a:r>
              <a:rPr lang="en-US" sz="3600" i="1" u="sng" dirty="0">
                <a:sym typeface="Arial" charset="0"/>
              </a:rPr>
              <a:t>Three</a:t>
            </a:r>
            <a:r>
              <a:rPr lang="en-US" sz="3600" dirty="0">
                <a:sym typeface="Arial" charset="0"/>
              </a:rPr>
              <a:t> Shifts in ELA/Literacy</a:t>
            </a:r>
          </a:p>
        </p:txBody>
      </p:sp>
      <p:sp>
        <p:nvSpPr>
          <p:cNvPr id="91" name="Shape 91"/>
          <p:cNvSpPr>
            <a:spLocks noGrp="1"/>
          </p:cNvSpPr>
          <p:nvPr>
            <p:ph idx="4294967295"/>
          </p:nvPr>
        </p:nvSpPr>
        <p:spPr>
          <a:xfrm>
            <a:off x="990600" y="2144714"/>
            <a:ext cx="7196138" cy="3828494"/>
          </a:xfrm>
          <a:ln/>
        </p:spPr>
        <p:txBody>
          <a:bodyPr wrap="square" lIns="91425" tIns="45700" rIns="91425" bIns="45700">
            <a:spAutoFit/>
          </a:bodyPr>
          <a:lstStyle/>
          <a:p>
            <a:pPr marL="565150" indent="-609600">
              <a:lnSpc>
                <a:spcPct val="114000"/>
              </a:lnSpc>
              <a:spcBef>
                <a:spcPts val="1200"/>
              </a:spcBef>
              <a:buClr>
                <a:srgbClr val="000000"/>
              </a:buClr>
              <a:buSzPct val="119000"/>
              <a:buFont typeface="Arial" charset="0"/>
              <a:buAutoNum type="arabicPeriod"/>
              <a:tabLst>
                <a:tab pos="465138" algn="l"/>
                <a:tab pos="623888" algn="l"/>
                <a:tab pos="682625" algn="l"/>
              </a:tabLst>
            </a:pPr>
            <a:r>
              <a:rPr lang="en-US" sz="2800" b="1" dirty="0">
                <a:latin typeface="Calibri"/>
                <a:cs typeface="Calibri"/>
              </a:rPr>
              <a:t>Building knowledge </a:t>
            </a:r>
            <a:r>
              <a:rPr lang="en-US" sz="2800" dirty="0">
                <a:latin typeface="Calibri"/>
                <a:cs typeface="Calibri"/>
              </a:rPr>
              <a:t>through </a:t>
            </a:r>
            <a:r>
              <a:rPr lang="en-US" sz="2800" b="1" dirty="0">
                <a:latin typeface="Calibri"/>
                <a:cs typeface="Calibri"/>
              </a:rPr>
              <a:t>content-rich nonfiction </a:t>
            </a:r>
            <a:endParaRPr lang="en-US" sz="2800" b="1" dirty="0" smtClean="0">
              <a:latin typeface="Calibri"/>
              <a:cs typeface="Calibri"/>
            </a:endParaRPr>
          </a:p>
          <a:p>
            <a:pPr marL="565150" indent="-609600">
              <a:lnSpc>
                <a:spcPct val="114000"/>
              </a:lnSpc>
              <a:spcBef>
                <a:spcPts val="1200"/>
              </a:spcBef>
              <a:buClr>
                <a:srgbClr val="000000"/>
              </a:buClr>
              <a:buSzPct val="119000"/>
              <a:buFont typeface="Arial" charset="0"/>
              <a:buAutoNum type="arabicPeriod"/>
              <a:tabLst>
                <a:tab pos="465138" algn="l"/>
                <a:tab pos="623888" algn="l"/>
                <a:tab pos="682625" algn="l"/>
              </a:tabLst>
            </a:pPr>
            <a:r>
              <a:rPr lang="en-US" sz="2800" dirty="0" smtClean="0">
                <a:latin typeface="Calibri"/>
                <a:cs typeface="Calibri"/>
              </a:rPr>
              <a:t>Reading</a:t>
            </a:r>
            <a:r>
              <a:rPr lang="en-US" sz="2800" dirty="0">
                <a:latin typeface="Calibri"/>
                <a:cs typeface="Calibri"/>
              </a:rPr>
              <a:t>, writing and speaking grounded in </a:t>
            </a:r>
            <a:r>
              <a:rPr lang="en-US" sz="2800" b="1" dirty="0">
                <a:latin typeface="Calibri"/>
                <a:cs typeface="Calibri"/>
              </a:rPr>
              <a:t>evidence from text</a:t>
            </a:r>
            <a:r>
              <a:rPr lang="en-US" sz="2800" dirty="0">
                <a:latin typeface="Calibri"/>
                <a:cs typeface="Calibri"/>
              </a:rPr>
              <a:t>, both literary and informational</a:t>
            </a:r>
          </a:p>
          <a:p>
            <a:pPr marL="565150" indent="-609600">
              <a:lnSpc>
                <a:spcPct val="114000"/>
              </a:lnSpc>
              <a:spcBef>
                <a:spcPts val="1200"/>
              </a:spcBef>
              <a:buClr>
                <a:srgbClr val="000000"/>
              </a:buClr>
              <a:buSzPct val="119000"/>
              <a:buFont typeface="Arial" charset="0"/>
              <a:buAutoNum type="arabicPeriod"/>
              <a:tabLst>
                <a:tab pos="465138" algn="l"/>
                <a:tab pos="623888" algn="l"/>
                <a:tab pos="682625" algn="l"/>
              </a:tabLst>
            </a:pPr>
            <a:r>
              <a:rPr lang="en-US" sz="2800" dirty="0">
                <a:latin typeface="Calibri"/>
                <a:cs typeface="Calibri"/>
              </a:rPr>
              <a:t>Regular practice with </a:t>
            </a:r>
            <a:r>
              <a:rPr lang="en-US" sz="2800" b="1" dirty="0">
                <a:latin typeface="Calibri"/>
                <a:cs typeface="Calibri"/>
              </a:rPr>
              <a:t>complex text </a:t>
            </a:r>
            <a:r>
              <a:rPr lang="en-US" sz="2800" dirty="0">
                <a:latin typeface="Calibri"/>
                <a:cs typeface="Calibri"/>
              </a:rPr>
              <a:t>and its </a:t>
            </a:r>
            <a:r>
              <a:rPr lang="en-US" sz="2800" b="1" dirty="0">
                <a:latin typeface="Calibri"/>
                <a:cs typeface="Calibri"/>
              </a:rPr>
              <a:t>academic language</a:t>
            </a:r>
          </a:p>
        </p:txBody>
      </p:sp>
      <p:sp>
        <p:nvSpPr>
          <p:cNvPr id="29700" name="Slide Number Placeholder 5"/>
          <p:cNvSpPr txBox="1">
            <a:spLocks noGrp="1"/>
          </p:cNvSpPr>
          <p:nvPr/>
        </p:nvSpPr>
        <p:spPr bwMode="auto">
          <a:xfrm>
            <a:off x="6929438" y="655002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r"/>
            <a:fld id="{9A1B789A-F50B-9749-9EB5-38D9661982F4}" type="slidenum">
              <a:rPr lang="en-US" sz="1400">
                <a:solidFill>
                  <a:srgbClr val="FFFFFF"/>
                </a:solidFill>
                <a:ea typeface="MS PGothic" pitchFamily="34" charset="-128"/>
                <a:cs typeface="MS PGothic" pitchFamily="34" charset="-128"/>
                <a:sym typeface="Arial" charset="0"/>
              </a:rPr>
              <a:pPr algn="r"/>
              <a:t>12</a:t>
            </a:fld>
            <a:endParaRPr lang="en-US" sz="1400">
              <a:solidFill>
                <a:srgbClr val="FFFFFF"/>
              </a:solidFill>
              <a:ea typeface="MS PGothic" pitchFamily="34" charset="-128"/>
              <a:cs typeface="MS PGothic" pitchFamily="34" charset="-128"/>
              <a:sym typeface="Arial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"/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"/>
                                        <p:tgtEl>
                                          <p:spTgt spid="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How does the CCSS envision comprehension as part of reading?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Sum Up Key Ideas</a:t>
            </a:r>
            <a:r>
              <a:rPr lang="en-US" sz="2800" dirty="0" smtClean="0"/>
              <a:t>: K-2, 3, 4, 5</a:t>
            </a:r>
          </a:p>
          <a:p>
            <a:r>
              <a:rPr lang="en-US" sz="2800" b="1" dirty="0" smtClean="0"/>
              <a:t>Patterns Across the Grades </a:t>
            </a:r>
          </a:p>
          <a:p>
            <a:r>
              <a:rPr lang="en-US" sz="2800" b="1" dirty="0" smtClean="0"/>
              <a:t>Evidence of 3 Shifts (Circle 1, 2, or 3) </a:t>
            </a:r>
            <a:endParaRPr lang="en-US" sz="2800" dirty="0" smtClean="0"/>
          </a:p>
          <a:p>
            <a:r>
              <a:rPr lang="en-US" dirty="0" smtClean="0"/>
              <a:t>Be prepared to discuss as whole group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3805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hape 181"/>
          <p:cNvSpPr>
            <a:spLocks noGrp="1"/>
          </p:cNvSpPr>
          <p:nvPr>
            <p:ph type="title" idx="4294967295"/>
          </p:nvPr>
        </p:nvSpPr>
        <p:spPr>
          <a:xfrm>
            <a:off x="722315" y="1886921"/>
            <a:ext cx="7735887" cy="3785611"/>
          </a:xfrm>
        </p:spPr>
        <p:txBody>
          <a:bodyPr tIns="45700" bIns="45700" anchor="t">
            <a:spAutoFit/>
          </a:bodyPr>
          <a:lstStyle/>
          <a:p>
            <a:pPr>
              <a:buClr>
                <a:srgbClr val="000000"/>
              </a:buClr>
              <a:buSzPct val="25000"/>
            </a:pPr>
            <a:r>
              <a:rPr lang="en-US" sz="4000" dirty="0" smtClean="0">
                <a:solidFill>
                  <a:schemeClr val="accent2"/>
                </a:solidFill>
                <a:sym typeface="Arial" charset="0"/>
              </a:rPr>
              <a:t>CCSS SHIFT ONE:</a:t>
            </a:r>
            <a:br>
              <a:rPr lang="en-US" sz="4000" dirty="0" smtClean="0">
                <a:solidFill>
                  <a:schemeClr val="accent2"/>
                </a:solidFill>
                <a:sym typeface="Arial" charset="0"/>
              </a:rPr>
            </a:br>
            <a:r>
              <a:rPr lang="en-US" sz="4000" dirty="0">
                <a:solidFill>
                  <a:schemeClr val="accent2"/>
                </a:solidFill>
                <a:sym typeface="Arial" charset="0"/>
              </a:rPr>
              <a:t/>
            </a:r>
            <a:br>
              <a:rPr lang="en-US" sz="4000" dirty="0">
                <a:solidFill>
                  <a:schemeClr val="accent2"/>
                </a:solidFill>
                <a:sym typeface="Arial" charset="0"/>
              </a:rPr>
            </a:br>
            <a:r>
              <a:rPr lang="en-US" sz="4000" dirty="0">
                <a:sym typeface="Arial" charset="0"/>
              </a:rPr>
              <a:t>Building knowledge through </a:t>
            </a:r>
            <a:br>
              <a:rPr lang="en-US" sz="4000" dirty="0">
                <a:sym typeface="Arial" charset="0"/>
              </a:rPr>
            </a:br>
            <a:r>
              <a:rPr lang="en-US" sz="4000" dirty="0">
                <a:solidFill>
                  <a:schemeClr val="accent2"/>
                </a:solidFill>
                <a:sym typeface="Arial" charset="0"/>
              </a:rPr>
              <a:t>content-rich </a:t>
            </a:r>
            <a:r>
              <a:rPr lang="en-US" sz="4000" dirty="0" smtClean="0">
                <a:solidFill>
                  <a:schemeClr val="accent2"/>
                </a:solidFill>
                <a:sym typeface="Arial" charset="0"/>
              </a:rPr>
              <a:t>nonfiction</a:t>
            </a:r>
            <a:br>
              <a:rPr lang="en-US" sz="4000" dirty="0" smtClean="0">
                <a:solidFill>
                  <a:schemeClr val="accent2"/>
                </a:solidFill>
                <a:sym typeface="Arial" charset="0"/>
              </a:rPr>
            </a:br>
            <a:r>
              <a:rPr lang="en-US" sz="4000" dirty="0">
                <a:solidFill>
                  <a:schemeClr val="accent2"/>
                </a:solidFill>
                <a:sym typeface="Arial" charset="0"/>
              </a:rPr>
              <a:t/>
            </a:r>
            <a:br>
              <a:rPr lang="en-US" sz="4000" dirty="0">
                <a:solidFill>
                  <a:schemeClr val="accent2"/>
                </a:solidFill>
                <a:sym typeface="Arial" charset="0"/>
              </a:rPr>
            </a:br>
            <a:r>
              <a:rPr lang="en-US" sz="4000" dirty="0" smtClean="0">
                <a:solidFill>
                  <a:schemeClr val="accent2"/>
                </a:solidFill>
                <a:sym typeface="Arial" charset="0"/>
              </a:rPr>
              <a:t>Why? </a:t>
            </a:r>
            <a:endParaRPr lang="en-US" sz="6600" dirty="0">
              <a:solidFill>
                <a:srgbClr val="254061"/>
              </a:solidFill>
              <a:sym typeface="Arial" charset="0"/>
            </a:endParaRPr>
          </a:p>
        </p:txBody>
      </p:sp>
      <p:sp>
        <p:nvSpPr>
          <p:cNvPr id="38915" name="Slide Number Placeholder 5"/>
          <p:cNvSpPr txBox="1">
            <a:spLocks/>
          </p:cNvSpPr>
          <p:nvPr/>
        </p:nvSpPr>
        <p:spPr bwMode="auto">
          <a:xfrm>
            <a:off x="6929438" y="6542089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3AEC641B-22F5-EB48-ABAD-D4CD232AA408}" type="slidenum">
              <a:rPr lang="en-US" sz="1400">
                <a:solidFill>
                  <a:srgbClr val="FFFFFF"/>
                </a:solidFill>
                <a:ea typeface="MS PGothic" pitchFamily="34" charset="-128"/>
                <a:cs typeface="MS PGothic" pitchFamily="34" charset="-128"/>
                <a:sym typeface="Arial" charset="0"/>
              </a:rPr>
              <a:pPr algn="r"/>
              <a:t>14</a:t>
            </a:fld>
            <a:endParaRPr lang="en-US" sz="1400">
              <a:solidFill>
                <a:srgbClr val="FFFFFF"/>
              </a:solidFill>
              <a:ea typeface="MS PGothic" pitchFamily="34" charset="-128"/>
              <a:cs typeface="MS PGothic" pitchFamily="34" charset="-128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781913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44158"/>
            <a:ext cx="7345362" cy="1339850"/>
          </a:xfrm>
        </p:spPr>
        <p:txBody>
          <a:bodyPr lIns="92075" tIns="46038" rIns="92075" bIns="46038" anchor="ctr"/>
          <a:lstStyle/>
          <a:p>
            <a:r>
              <a:rPr lang="en-US" sz="3200" dirty="0">
                <a:sym typeface="Arial" charset="0"/>
              </a:rPr>
              <a:t>Building knowledge through </a:t>
            </a:r>
            <a:br>
              <a:rPr lang="en-US" sz="3200" dirty="0">
                <a:sym typeface="Arial" charset="0"/>
              </a:rPr>
            </a:br>
            <a:r>
              <a:rPr lang="en-US" sz="3200" dirty="0">
                <a:solidFill>
                  <a:schemeClr val="accent2"/>
                </a:solidFill>
                <a:sym typeface="Arial" charset="0"/>
              </a:rPr>
              <a:t>content-rich nonfiction</a:t>
            </a:r>
            <a:r>
              <a:rPr lang="en-US" sz="3200" dirty="0">
                <a:sym typeface="Arial" charset="0"/>
              </a:rPr>
              <a:t>: </a:t>
            </a:r>
            <a:r>
              <a:rPr lang="en-US" sz="3200" i="1" dirty="0">
                <a:sym typeface="Arial" charset="0"/>
              </a:rPr>
              <a:t>Why</a:t>
            </a:r>
            <a:r>
              <a:rPr lang="en-US" sz="3200" dirty="0">
                <a:sym typeface="Arial" charset="0"/>
              </a:rPr>
              <a:t>?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84008"/>
            <a:ext cx="7540753" cy="393192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 typeface="Wingdings" charset="2"/>
              <a:buChar char="ü"/>
            </a:pPr>
            <a:r>
              <a:rPr lang="en-US" dirty="0">
                <a:latin typeface="Calibri"/>
                <a:cs typeface="Calibri"/>
              </a:rPr>
              <a:t>Much of knowledge base comes from </a:t>
            </a:r>
            <a:r>
              <a:rPr lang="en-US" dirty="0" smtClean="0">
                <a:latin typeface="Calibri"/>
                <a:cs typeface="Calibri"/>
              </a:rPr>
              <a:t/>
            </a:r>
            <a:br>
              <a:rPr lang="en-US" dirty="0" smtClean="0">
                <a:latin typeface="Calibri"/>
                <a:cs typeface="Calibri"/>
              </a:rPr>
            </a:br>
            <a:r>
              <a:rPr lang="en-US" dirty="0" smtClean="0">
                <a:latin typeface="Calibri"/>
                <a:cs typeface="Calibri"/>
              </a:rPr>
              <a:t>informational text (Kill two birds with one stone!)</a:t>
            </a:r>
          </a:p>
          <a:p>
            <a:pPr>
              <a:lnSpc>
                <a:spcPct val="80000"/>
              </a:lnSpc>
              <a:buFont typeface="Wingdings" charset="2"/>
              <a:buChar char="ü"/>
            </a:pPr>
            <a:r>
              <a:rPr lang="en-US" dirty="0">
                <a:latin typeface="Calibri"/>
                <a:cs typeface="Calibri"/>
              </a:rPr>
              <a:t>Makes up </a:t>
            </a:r>
            <a:r>
              <a:rPr lang="en-US" b="1" dirty="0">
                <a:latin typeface="Calibri"/>
                <a:cs typeface="Calibri"/>
              </a:rPr>
              <a:t>vast majority </a:t>
            </a:r>
            <a:r>
              <a:rPr lang="en-US" dirty="0">
                <a:latin typeface="Calibri"/>
                <a:cs typeface="Calibri"/>
              </a:rPr>
              <a:t>of required reading in </a:t>
            </a:r>
            <a:r>
              <a:rPr lang="en-US" b="1" dirty="0">
                <a:latin typeface="Calibri"/>
                <a:cs typeface="Calibri"/>
              </a:rPr>
              <a:t>college/workplace </a:t>
            </a:r>
            <a:r>
              <a:rPr lang="en-US" dirty="0">
                <a:latin typeface="Calibri"/>
                <a:cs typeface="Calibri"/>
              </a:rPr>
              <a:t>(80%)</a:t>
            </a:r>
          </a:p>
          <a:p>
            <a:pPr>
              <a:lnSpc>
                <a:spcPct val="80000"/>
              </a:lnSpc>
              <a:buFont typeface="Wingdings" charset="2"/>
              <a:buChar char="ü"/>
            </a:pPr>
            <a:r>
              <a:rPr lang="en-US" dirty="0">
                <a:latin typeface="Calibri"/>
                <a:cs typeface="Calibri"/>
              </a:rPr>
              <a:t>Informational text is </a:t>
            </a:r>
            <a:r>
              <a:rPr lang="en-US" b="1" dirty="0">
                <a:latin typeface="Calibri"/>
                <a:cs typeface="Calibri"/>
              </a:rPr>
              <a:t>harder for students </a:t>
            </a:r>
            <a:r>
              <a:rPr lang="en-US" dirty="0">
                <a:latin typeface="Calibri"/>
                <a:cs typeface="Calibri"/>
              </a:rPr>
              <a:t>to comprehend than narrative text and yet students are asked to read very little of it in elementary and middle school (7% to 15%)</a:t>
            </a:r>
          </a:p>
          <a:p>
            <a:pPr>
              <a:lnSpc>
                <a:spcPct val="80000"/>
              </a:lnSpc>
              <a:buFont typeface="Wingdings" charset="2"/>
              <a:buChar char="ü"/>
            </a:pPr>
            <a:r>
              <a:rPr lang="en-US" dirty="0">
                <a:latin typeface="Calibri"/>
                <a:cs typeface="Calibri"/>
              </a:rPr>
              <a:t>Common Core moves percentages to 50:50 </a:t>
            </a:r>
            <a:r>
              <a:rPr lang="en-US" dirty="0" smtClean="0">
                <a:latin typeface="Calibri"/>
                <a:cs typeface="Calibri"/>
              </a:rPr>
              <a:t>at elementary </a:t>
            </a:r>
            <a:r>
              <a:rPr lang="en-US" dirty="0">
                <a:latin typeface="Calibri"/>
                <a:cs typeface="Calibri"/>
              </a:rPr>
              <a:t>level and 75:25 at secondary level</a:t>
            </a:r>
          </a:p>
        </p:txBody>
      </p:sp>
      <p:sp>
        <p:nvSpPr>
          <p:cNvPr id="5" name="Rectangle 2"/>
          <p:cNvSpPr txBox="1">
            <a:spLocks/>
          </p:cNvSpPr>
          <p:nvPr/>
        </p:nvSpPr>
        <p:spPr>
          <a:xfrm>
            <a:off x="457200" y="5666828"/>
            <a:ext cx="8229600" cy="781375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Building knowledge systematically is like giving children various pieces of a puzzle in each grade that, over time, will form one big picture.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Picture 1" descr="Screen Shot 2016-10-06 at 9.40.46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906" y="455820"/>
            <a:ext cx="1804573" cy="19437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hape 181"/>
          <p:cNvSpPr>
            <a:spLocks noGrp="1"/>
          </p:cNvSpPr>
          <p:nvPr>
            <p:ph type="title" idx="4294967295"/>
          </p:nvPr>
        </p:nvSpPr>
        <p:spPr>
          <a:xfrm>
            <a:off x="722315" y="1586113"/>
            <a:ext cx="7735887" cy="3970278"/>
          </a:xfrm>
        </p:spPr>
        <p:txBody>
          <a:bodyPr tIns="45700" bIns="45700" anchor="t">
            <a:spAutoFit/>
          </a:bodyPr>
          <a:lstStyle/>
          <a:p>
            <a:pPr>
              <a:buClr>
                <a:srgbClr val="000000"/>
              </a:buClr>
              <a:buSzPct val="25000"/>
            </a:pPr>
            <a:r>
              <a:rPr lang="en-US" sz="3600" dirty="0" smtClean="0">
                <a:solidFill>
                  <a:schemeClr val="accent2"/>
                </a:solidFill>
                <a:sym typeface="Arial" charset="0"/>
              </a:rPr>
              <a:t>CCSS SHIFT </a:t>
            </a:r>
            <a:r>
              <a:rPr lang="en-US" sz="3600" dirty="0">
                <a:solidFill>
                  <a:schemeClr val="accent2"/>
                </a:solidFill>
                <a:sym typeface="Arial" charset="0"/>
              </a:rPr>
              <a:t>TWO</a:t>
            </a:r>
            <a:r>
              <a:rPr lang="en-US" sz="3600" dirty="0" smtClean="0">
                <a:solidFill>
                  <a:schemeClr val="accent2"/>
                </a:solidFill>
                <a:sym typeface="Arial" charset="0"/>
              </a:rPr>
              <a:t>:</a:t>
            </a:r>
            <a:br>
              <a:rPr lang="en-US" sz="3600" dirty="0" smtClean="0">
                <a:solidFill>
                  <a:schemeClr val="accent2"/>
                </a:solidFill>
                <a:sym typeface="Arial" charset="0"/>
              </a:rPr>
            </a:br>
            <a:r>
              <a:rPr lang="en-US" sz="3600" dirty="0">
                <a:solidFill>
                  <a:schemeClr val="accent2"/>
                </a:solidFill>
                <a:sym typeface="Arial" charset="0"/>
              </a:rPr>
              <a:t/>
            </a:r>
            <a:br>
              <a:rPr lang="en-US" sz="3600" dirty="0">
                <a:solidFill>
                  <a:schemeClr val="accent2"/>
                </a:solidFill>
                <a:sym typeface="Arial" charset="0"/>
              </a:rPr>
            </a:br>
            <a:r>
              <a:rPr lang="en-US" sz="3600" dirty="0">
                <a:sym typeface="Arial" charset="0"/>
              </a:rPr>
              <a:t>Reading, writing and speaking </a:t>
            </a:r>
            <a:r>
              <a:rPr lang="en-US" sz="3600" i="1" u="sng" dirty="0">
                <a:sym typeface="Arial" charset="0"/>
              </a:rPr>
              <a:t>grounded in</a:t>
            </a:r>
            <a:r>
              <a:rPr lang="en-US" sz="3600" dirty="0">
                <a:sym typeface="Arial" charset="0"/>
              </a:rPr>
              <a:t> </a:t>
            </a:r>
            <a:r>
              <a:rPr lang="en-US" sz="3600" i="1" u="sng" dirty="0">
                <a:sym typeface="Arial" charset="0"/>
              </a:rPr>
              <a:t>evidence</a:t>
            </a:r>
            <a:r>
              <a:rPr lang="en-US" sz="3600" dirty="0">
                <a:sym typeface="Arial" charset="0"/>
              </a:rPr>
              <a:t> from text, both literary and </a:t>
            </a:r>
            <a:r>
              <a:rPr lang="en-US" sz="3600" dirty="0" smtClean="0">
                <a:sym typeface="Arial" charset="0"/>
              </a:rPr>
              <a:t>informational</a:t>
            </a:r>
            <a:br>
              <a:rPr lang="en-US" sz="3600" dirty="0" smtClean="0">
                <a:sym typeface="Arial" charset="0"/>
              </a:rPr>
            </a:br>
            <a:r>
              <a:rPr lang="en-US" sz="3600" dirty="0">
                <a:sym typeface="Arial" charset="0"/>
              </a:rPr>
              <a:t/>
            </a:r>
            <a:br>
              <a:rPr lang="en-US" sz="3600" dirty="0">
                <a:sym typeface="Arial" charset="0"/>
              </a:rPr>
            </a:br>
            <a:r>
              <a:rPr lang="en-US" sz="3600" dirty="0" smtClean="0">
                <a:sym typeface="Arial" charset="0"/>
              </a:rPr>
              <a:t>Why? </a:t>
            </a:r>
            <a:endParaRPr lang="en-US" sz="6000" dirty="0">
              <a:solidFill>
                <a:srgbClr val="254061"/>
              </a:solidFill>
              <a:sym typeface="Arial" charset="0"/>
            </a:endParaRPr>
          </a:p>
        </p:txBody>
      </p:sp>
      <p:sp>
        <p:nvSpPr>
          <p:cNvPr id="38915" name="Slide Number Placeholder 5"/>
          <p:cNvSpPr txBox="1">
            <a:spLocks/>
          </p:cNvSpPr>
          <p:nvPr/>
        </p:nvSpPr>
        <p:spPr bwMode="auto">
          <a:xfrm>
            <a:off x="6929438" y="6542089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3AEC641B-22F5-EB48-ABAD-D4CD232AA408}" type="slidenum">
              <a:rPr lang="en-US" sz="1400">
                <a:solidFill>
                  <a:srgbClr val="FFFFFF"/>
                </a:solidFill>
                <a:ea typeface="MS PGothic" pitchFamily="34" charset="-128"/>
                <a:cs typeface="MS PGothic" pitchFamily="34" charset="-128"/>
                <a:sym typeface="Arial" charset="0"/>
              </a:rPr>
              <a:pPr algn="r"/>
              <a:t>16</a:t>
            </a:fld>
            <a:endParaRPr lang="en-US" sz="1400">
              <a:solidFill>
                <a:srgbClr val="FFFFFF"/>
              </a:solidFill>
              <a:ea typeface="MS PGothic" pitchFamily="34" charset="-128"/>
              <a:cs typeface="MS PGothic" pitchFamily="34" charset="-128"/>
              <a:sym typeface="Arial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hape 187"/>
          <p:cNvSpPr>
            <a:spLocks noGrp="1"/>
          </p:cNvSpPr>
          <p:nvPr>
            <p:ph type="title" idx="4294967295"/>
          </p:nvPr>
        </p:nvSpPr>
        <p:spPr>
          <a:xfrm>
            <a:off x="458788" y="502812"/>
            <a:ext cx="8147050" cy="1077178"/>
          </a:xfrm>
        </p:spPr>
        <p:txBody>
          <a:bodyPr lIns="91425" tIns="45700" rIns="91425" bIns="45700" anchor="ctr">
            <a:spAutoFit/>
          </a:bodyPr>
          <a:lstStyle/>
          <a:p>
            <a:pPr>
              <a:buClr>
                <a:srgbClr val="000000"/>
              </a:buClr>
              <a:buSzPct val="25000"/>
            </a:pPr>
            <a:r>
              <a:rPr lang="en-US" sz="3200" dirty="0">
                <a:sym typeface="Arial" charset="0"/>
              </a:rPr>
              <a:t>Reading, Writing and Speaking </a:t>
            </a:r>
            <a:r>
              <a:rPr lang="en-US" sz="3200" dirty="0">
                <a:solidFill>
                  <a:schemeClr val="accent2"/>
                </a:solidFill>
                <a:sym typeface="Arial" charset="0"/>
              </a:rPr>
              <a:t>Grounded in Evidence</a:t>
            </a:r>
            <a:r>
              <a:rPr lang="en-US" sz="3200" dirty="0">
                <a:sym typeface="Arial" charset="0"/>
              </a:rPr>
              <a:t> from Text: Why?</a:t>
            </a:r>
          </a:p>
        </p:txBody>
      </p:sp>
      <p:sp>
        <p:nvSpPr>
          <p:cNvPr id="40963" name="Shape 188"/>
          <p:cNvSpPr>
            <a:spLocks noGrp="1"/>
          </p:cNvSpPr>
          <p:nvPr>
            <p:ph type="body" idx="4294967295"/>
          </p:nvPr>
        </p:nvSpPr>
        <p:spPr>
          <a:xfrm>
            <a:off x="698178" y="1813591"/>
            <a:ext cx="7354887" cy="4548896"/>
          </a:xfrm>
        </p:spPr>
        <p:txBody>
          <a:bodyPr wrap="square" lIns="91425" tIns="45700" rIns="91425" bIns="45700">
            <a:spAutoFit/>
          </a:bodyPr>
          <a:lstStyle/>
          <a:p>
            <a:pPr>
              <a:lnSpc>
                <a:spcPct val="90000"/>
              </a:lnSpc>
              <a:spcBef>
                <a:spcPts val="1200"/>
              </a:spcBef>
              <a:buClr>
                <a:srgbClr val="000000"/>
              </a:buClr>
              <a:buSzPct val="132000"/>
              <a:buFont typeface="Wingdings" charset="2"/>
              <a:buChar char="ü"/>
            </a:pPr>
            <a:r>
              <a:rPr lang="en-US" dirty="0">
                <a:latin typeface="Calibri"/>
                <a:cs typeface="Calibri"/>
              </a:rPr>
              <a:t>Most </a:t>
            </a:r>
            <a:r>
              <a:rPr lang="en-US" b="1" dirty="0">
                <a:latin typeface="Calibri"/>
                <a:cs typeface="Calibri"/>
              </a:rPr>
              <a:t>college and workplace </a:t>
            </a:r>
            <a:r>
              <a:rPr lang="en-US" dirty="0">
                <a:latin typeface="Calibri"/>
                <a:cs typeface="Calibri"/>
              </a:rPr>
              <a:t>writing requires evidence.</a:t>
            </a:r>
          </a:p>
          <a:p>
            <a:pPr>
              <a:lnSpc>
                <a:spcPct val="90000"/>
              </a:lnSpc>
              <a:spcBef>
                <a:spcPts val="1200"/>
              </a:spcBef>
              <a:buClr>
                <a:srgbClr val="000000"/>
              </a:buClr>
              <a:buSzPct val="132000"/>
              <a:buFont typeface="Wingdings" charset="2"/>
              <a:buChar char="ü"/>
            </a:pPr>
            <a:r>
              <a:rPr lang="en-US" dirty="0">
                <a:latin typeface="Calibri"/>
                <a:cs typeface="Calibri"/>
              </a:rPr>
              <a:t>Ability to cite evidence </a:t>
            </a:r>
            <a:r>
              <a:rPr lang="en-US" b="1" dirty="0">
                <a:latin typeface="Calibri"/>
                <a:cs typeface="Calibri"/>
              </a:rPr>
              <a:t>differentiates strong from weak </a:t>
            </a:r>
            <a:r>
              <a:rPr lang="en-US" dirty="0">
                <a:latin typeface="Calibri"/>
                <a:cs typeface="Calibri"/>
              </a:rPr>
              <a:t>student performance on NAEP</a:t>
            </a:r>
            <a:endParaRPr lang="en-US" dirty="0" smtClean="0">
              <a:latin typeface="Calibri"/>
              <a:cs typeface="Calibri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buClr>
                <a:srgbClr val="000000"/>
              </a:buClr>
              <a:buSzPct val="132000"/>
              <a:buFont typeface="Wingdings" charset="2"/>
              <a:buChar char="ü"/>
            </a:pPr>
            <a:r>
              <a:rPr lang="en-US" b="1" dirty="0" smtClean="0">
                <a:latin typeface="Calibri"/>
                <a:cs typeface="Calibri"/>
              </a:rPr>
              <a:t>EVIDENCE</a:t>
            </a:r>
            <a:r>
              <a:rPr lang="en-US" dirty="0" smtClean="0">
                <a:latin typeface="Calibri"/>
                <a:cs typeface="Calibri"/>
              </a:rPr>
              <a:t> is </a:t>
            </a:r>
            <a:r>
              <a:rPr lang="en-US" dirty="0">
                <a:latin typeface="Calibri"/>
                <a:cs typeface="Calibri"/>
              </a:rPr>
              <a:t>a major emphasis of the ELA Standards: Reading Standard 1, Writing Standard 9, Speaking and Listening standards 2, 3 and 4, all focus on the </a:t>
            </a:r>
            <a:r>
              <a:rPr lang="en-US" b="1" dirty="0">
                <a:latin typeface="Calibri"/>
                <a:cs typeface="Calibri"/>
              </a:rPr>
              <a:t>gathering, evaluating and presenting</a:t>
            </a:r>
            <a:r>
              <a:rPr lang="en-US" dirty="0">
                <a:latin typeface="Calibri"/>
                <a:cs typeface="Calibri"/>
              </a:rPr>
              <a:t> of evidence from text. </a:t>
            </a:r>
          </a:p>
          <a:p>
            <a:pPr>
              <a:lnSpc>
                <a:spcPct val="90000"/>
              </a:lnSpc>
              <a:spcBef>
                <a:spcPts val="1200"/>
              </a:spcBef>
              <a:buClr>
                <a:srgbClr val="000000"/>
              </a:buClr>
              <a:buSzPct val="132000"/>
              <a:buFont typeface="Wingdings" charset="2"/>
              <a:buChar char="ü"/>
            </a:pPr>
            <a:r>
              <a:rPr lang="en-US" dirty="0">
                <a:latin typeface="Calibri"/>
                <a:cs typeface="Calibri"/>
              </a:rPr>
              <a:t>Being able to locate and deploy evidence are hallmarks of</a:t>
            </a:r>
            <a:r>
              <a:rPr lang="en-US" dirty="0" smtClean="0">
                <a:latin typeface="Calibri"/>
                <a:cs typeface="Calibri"/>
              </a:rPr>
              <a:t> </a:t>
            </a:r>
            <a:r>
              <a:rPr lang="en-US" b="1" dirty="0" smtClean="0">
                <a:latin typeface="Calibri"/>
                <a:cs typeface="Calibri"/>
              </a:rPr>
              <a:t>strong </a:t>
            </a:r>
            <a:r>
              <a:rPr lang="en-US" b="1" dirty="0">
                <a:latin typeface="Calibri"/>
                <a:cs typeface="Calibri"/>
              </a:rPr>
              <a:t>readers and </a:t>
            </a:r>
            <a:r>
              <a:rPr lang="en-US" b="1" dirty="0" smtClean="0">
                <a:latin typeface="Calibri"/>
                <a:cs typeface="Calibri"/>
              </a:rPr>
              <a:t>writers </a:t>
            </a:r>
            <a:r>
              <a:rPr lang="en-US" dirty="0" smtClean="0">
                <a:latin typeface="Calibri"/>
                <a:cs typeface="Calibri"/>
              </a:rPr>
              <a:t>(determine important ideas; use information to construct and share meaning)</a:t>
            </a:r>
            <a:endParaRPr lang="en-US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40964" name="Slide Number Placeholder 5"/>
          <p:cNvSpPr txBox="1">
            <a:spLocks noGrp="1"/>
          </p:cNvSpPr>
          <p:nvPr/>
        </p:nvSpPr>
        <p:spPr bwMode="auto">
          <a:xfrm>
            <a:off x="6929438" y="6542089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r"/>
            <a:fld id="{9AB8AD6D-A9D1-B940-BA71-AC2BAB7E2A56}" type="slidenum">
              <a:rPr lang="en-US" sz="1400">
                <a:solidFill>
                  <a:srgbClr val="FFFFFF"/>
                </a:solidFill>
                <a:ea typeface="MS PGothic" pitchFamily="34" charset="-128"/>
                <a:cs typeface="MS PGothic" pitchFamily="34" charset="-128"/>
                <a:sym typeface="Arial" charset="0"/>
              </a:rPr>
              <a:pPr algn="r"/>
              <a:t>17</a:t>
            </a:fld>
            <a:endParaRPr lang="en-US" sz="1400">
              <a:solidFill>
                <a:srgbClr val="FFFFFF"/>
              </a:solidFill>
              <a:ea typeface="MS PGothic" pitchFamily="34" charset="-128"/>
              <a:cs typeface="MS PGothic" pitchFamily="34" charset="-128"/>
              <a:sym typeface="Arial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0110" y="1367823"/>
            <a:ext cx="8725466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Understanding the requirements of </a:t>
            </a:r>
            <a:r>
              <a:rPr lang="en-US" sz="2400" b="1" dirty="0" smtClean="0"/>
              <a:t>CCSS will </a:t>
            </a:r>
            <a:r>
              <a:rPr lang="en-US" sz="2400" b="1" dirty="0"/>
              <a:t>help 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you</a:t>
            </a:r>
            <a:r>
              <a:rPr lang="en-US" sz="2400" b="1" dirty="0"/>
              <a:t> </a:t>
            </a:r>
            <a:r>
              <a:rPr lang="en-US" sz="2400" b="1" dirty="0" smtClean="0"/>
              <a:t>create </a:t>
            </a:r>
            <a:r>
              <a:rPr lang="en-US" sz="2400" b="1" dirty="0"/>
              <a:t>and adjust lessons towards these </a:t>
            </a:r>
            <a:r>
              <a:rPr lang="en-US" sz="2400" b="1" dirty="0" smtClean="0"/>
              <a:t>outcomes</a:t>
            </a:r>
          </a:p>
          <a:p>
            <a:pPr marL="285750" indent="-285750">
              <a:buFont typeface="Arial"/>
              <a:buChar char="•"/>
            </a:pPr>
            <a:r>
              <a:rPr lang="en-US" sz="2000" b="1" u="sng" dirty="0" smtClean="0"/>
              <a:t>Kindergarten</a:t>
            </a:r>
            <a:r>
              <a:rPr lang="en-US" sz="2000" dirty="0" smtClean="0"/>
              <a:t> </a:t>
            </a:r>
            <a:r>
              <a:rPr lang="en-US" sz="2000" dirty="0"/>
              <a:t>students need to </a:t>
            </a:r>
            <a:r>
              <a:rPr lang="en-US" sz="2000" b="1" dirty="0"/>
              <a:t>form</a:t>
            </a:r>
            <a:r>
              <a:rPr lang="en-US" sz="2000" dirty="0"/>
              <a:t> an opinion.</a:t>
            </a:r>
          </a:p>
          <a:p>
            <a:pPr marL="285750" indent="-285750">
              <a:buFont typeface="Arial"/>
              <a:buChar char="•"/>
            </a:pPr>
            <a:r>
              <a:rPr lang="en-US" sz="2000" b="1" u="sng" dirty="0"/>
              <a:t>Grade 1 </a:t>
            </a:r>
            <a:r>
              <a:rPr lang="en-US" sz="2000" dirty="0"/>
              <a:t>students need to include a </a:t>
            </a:r>
            <a:r>
              <a:rPr lang="en-US" sz="2000" b="1" dirty="0"/>
              <a:t>reason</a:t>
            </a:r>
            <a:r>
              <a:rPr lang="en-US" sz="2000" dirty="0"/>
              <a:t> for their opinion </a:t>
            </a:r>
            <a:r>
              <a:rPr lang="en-US" sz="2000" dirty="0" smtClean="0"/>
              <a:t>and </a:t>
            </a:r>
            <a:br>
              <a:rPr lang="en-US" sz="2000" dirty="0" smtClean="0"/>
            </a:br>
            <a:r>
              <a:rPr lang="en-US" sz="2000" dirty="0" smtClean="0"/>
              <a:t>provide a </a:t>
            </a:r>
            <a:r>
              <a:rPr lang="en-US" sz="2000" dirty="0"/>
              <a:t>sense of </a:t>
            </a:r>
            <a:r>
              <a:rPr lang="en-US" sz="2000" b="1" dirty="0"/>
              <a:t>closure</a:t>
            </a:r>
            <a:r>
              <a:rPr lang="en-US" sz="2000" dirty="0"/>
              <a:t>.</a:t>
            </a:r>
          </a:p>
          <a:p>
            <a:pPr marL="285750" indent="-285750">
              <a:buFont typeface="Arial"/>
              <a:buChar char="•"/>
            </a:pPr>
            <a:r>
              <a:rPr lang="en-US" sz="2000" b="1" u="sng" dirty="0"/>
              <a:t>Grade 2 </a:t>
            </a:r>
            <a:r>
              <a:rPr lang="en-US" sz="2000" dirty="0"/>
              <a:t>students need to provide </a:t>
            </a:r>
            <a:r>
              <a:rPr lang="en-US" sz="2000" b="1" dirty="0"/>
              <a:t>linking words </a:t>
            </a:r>
            <a:r>
              <a:rPr lang="en-US" sz="2000" dirty="0"/>
              <a:t>to connect </a:t>
            </a:r>
            <a:r>
              <a:rPr lang="en-US" sz="2000" dirty="0" smtClean="0"/>
              <a:t>their </a:t>
            </a:r>
            <a:r>
              <a:rPr lang="en-US" sz="2000" dirty="0"/>
              <a:t>opinion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and reasons</a:t>
            </a:r>
            <a:r>
              <a:rPr lang="en-US" sz="2000" dirty="0"/>
              <a:t>; they also need to write a </a:t>
            </a:r>
            <a:r>
              <a:rPr lang="en-US" sz="2000" b="1" dirty="0" smtClean="0"/>
              <a:t>concluding </a:t>
            </a:r>
            <a:r>
              <a:rPr lang="en-US" sz="2000" b="1" dirty="0"/>
              <a:t>statement </a:t>
            </a:r>
            <a:r>
              <a:rPr lang="en-US" sz="2000" dirty="0"/>
              <a:t>or section.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In addition to these, </a:t>
            </a:r>
            <a:r>
              <a:rPr lang="en-US" sz="2000" b="1" u="sng" dirty="0" smtClean="0"/>
              <a:t>Grade</a:t>
            </a:r>
            <a:r>
              <a:rPr lang="en-US" sz="2000" b="1" dirty="0" smtClean="0"/>
              <a:t> </a:t>
            </a:r>
            <a:r>
              <a:rPr lang="en-US" sz="2000" b="1" dirty="0"/>
              <a:t>3 </a:t>
            </a:r>
            <a:r>
              <a:rPr lang="en-US" sz="2000" dirty="0"/>
              <a:t>students now need to think </a:t>
            </a:r>
            <a:r>
              <a:rPr lang="en-US" sz="2000" dirty="0" smtClean="0"/>
              <a:t>about </a:t>
            </a:r>
            <a:r>
              <a:rPr lang="en-US" sz="2000" b="1" dirty="0"/>
              <a:t>organization</a:t>
            </a:r>
            <a:r>
              <a:rPr lang="en-US" sz="2000" dirty="0" smtClean="0"/>
              <a:t>,</a:t>
            </a:r>
            <a:br>
              <a:rPr lang="en-US" sz="2000" dirty="0" smtClean="0"/>
            </a:br>
            <a:r>
              <a:rPr lang="en-US" sz="2000" dirty="0" smtClean="0"/>
              <a:t>and </a:t>
            </a:r>
            <a:r>
              <a:rPr lang="en-US" sz="2000" dirty="0"/>
              <a:t>they need to use </a:t>
            </a:r>
            <a:r>
              <a:rPr lang="en-US" sz="2000" b="1" dirty="0"/>
              <a:t>linking phrases</a:t>
            </a:r>
            <a:r>
              <a:rPr lang="en-US" sz="2000" dirty="0"/>
              <a:t>, </a:t>
            </a:r>
            <a:r>
              <a:rPr lang="en-US" sz="2000" dirty="0" smtClean="0"/>
              <a:t>not </a:t>
            </a:r>
            <a:r>
              <a:rPr lang="en-US" sz="2000" dirty="0"/>
              <a:t>just linking words.</a:t>
            </a:r>
          </a:p>
          <a:p>
            <a:pPr marL="285750" indent="-285750">
              <a:buFont typeface="Arial"/>
              <a:buChar char="•"/>
            </a:pPr>
            <a:r>
              <a:rPr lang="en-US" sz="2000" b="1" u="sng" dirty="0"/>
              <a:t>Grade 4 </a:t>
            </a:r>
            <a:r>
              <a:rPr lang="en-US" sz="2000" dirty="0"/>
              <a:t>students need to </a:t>
            </a:r>
            <a:r>
              <a:rPr lang="en-US" sz="2000" b="1" dirty="0"/>
              <a:t>use reasons, information, and </a:t>
            </a:r>
            <a:r>
              <a:rPr lang="en-US" sz="2000" b="1" dirty="0" smtClean="0"/>
              <a:t>facts </a:t>
            </a:r>
            <a:r>
              <a:rPr lang="en-US" sz="2000" dirty="0" smtClean="0"/>
              <a:t>to</a:t>
            </a:r>
            <a:br>
              <a:rPr lang="en-US" sz="2000" dirty="0" smtClean="0"/>
            </a:br>
            <a:r>
              <a:rPr lang="en-US" sz="2000" dirty="0" smtClean="0"/>
              <a:t> </a:t>
            </a:r>
            <a:r>
              <a:rPr lang="en-US" sz="2000" dirty="0"/>
              <a:t>support their opinion.</a:t>
            </a:r>
          </a:p>
          <a:p>
            <a:pPr marL="285750" indent="-285750">
              <a:buFont typeface="Arial"/>
              <a:buChar char="•"/>
            </a:pPr>
            <a:r>
              <a:rPr lang="en-US" sz="2000" b="1" u="sng" dirty="0"/>
              <a:t>Grade 5 </a:t>
            </a:r>
            <a:r>
              <a:rPr lang="en-US" sz="2000" dirty="0"/>
              <a:t>students need to </a:t>
            </a:r>
            <a:r>
              <a:rPr lang="en-US" sz="2000" b="1" dirty="0"/>
              <a:t>group their reasons in a logical way</a:t>
            </a:r>
            <a:r>
              <a:rPr lang="en-US" sz="2000" dirty="0"/>
              <a:t>. </a:t>
            </a:r>
            <a:r>
              <a:rPr lang="en-US" sz="2000" dirty="0" smtClean="0"/>
              <a:t>They </a:t>
            </a:r>
            <a:r>
              <a:rPr lang="en-US" sz="2000" dirty="0"/>
              <a:t>need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to </a:t>
            </a:r>
            <a:r>
              <a:rPr lang="en-US" sz="2000" dirty="0"/>
              <a:t>use linking words, phrases, and clauses to tie their </a:t>
            </a:r>
            <a:r>
              <a:rPr lang="en-US" sz="2000" dirty="0" smtClean="0"/>
              <a:t>opinions </a:t>
            </a:r>
            <a:r>
              <a:rPr lang="en-US" sz="2000" dirty="0"/>
              <a:t>to their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reasons</a:t>
            </a:r>
            <a:r>
              <a:rPr lang="en-US" sz="2000" dirty="0"/>
              <a:t>.</a:t>
            </a:r>
          </a:p>
          <a:p>
            <a:pPr marL="285750" indent="-285750">
              <a:buFont typeface="Arial"/>
              <a:buChar char="•"/>
            </a:pPr>
            <a:r>
              <a:rPr lang="en-US" sz="2000" b="1" u="sng" dirty="0"/>
              <a:t>In Grade 6</a:t>
            </a:r>
            <a:r>
              <a:rPr lang="en-US" sz="2000" dirty="0"/>
              <a:t>, the requirements shift from writing opinions to </a:t>
            </a:r>
            <a:r>
              <a:rPr lang="en-US" sz="2000" b="1" dirty="0"/>
              <a:t>writing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/>
              <a:t>arguments</a:t>
            </a:r>
            <a:r>
              <a:rPr lang="en-US" sz="2000" b="1" dirty="0"/>
              <a:t>.</a:t>
            </a:r>
          </a:p>
          <a:p>
            <a:endParaRPr lang="en-US" sz="1600" dirty="0"/>
          </a:p>
        </p:txBody>
      </p:sp>
      <p:sp>
        <p:nvSpPr>
          <p:cNvPr id="3" name="Shape 187"/>
          <p:cNvSpPr txBox="1">
            <a:spLocks/>
          </p:cNvSpPr>
          <p:nvPr/>
        </p:nvSpPr>
        <p:spPr>
          <a:xfrm>
            <a:off x="458788" y="241887"/>
            <a:ext cx="8147050" cy="1077178"/>
          </a:xfrm>
          <a:prstGeom prst="rect">
            <a:avLst/>
          </a:prstGeom>
        </p:spPr>
        <p:txBody>
          <a:bodyPr vert="horz" lIns="91425" tIns="45700" rIns="91425" bIns="4570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000000"/>
              </a:buClr>
              <a:buSzPct val="25000"/>
            </a:pPr>
            <a:r>
              <a:rPr lang="en-US" sz="3200" b="1" dirty="0" smtClean="0">
                <a:sym typeface="Arial" charset="0"/>
              </a:rPr>
              <a:t>Staircase of Complexity: </a:t>
            </a:r>
          </a:p>
          <a:p>
            <a:pPr>
              <a:buClr>
                <a:srgbClr val="000000"/>
              </a:buClr>
              <a:buSzPct val="25000"/>
            </a:pPr>
            <a:r>
              <a:rPr lang="en-US" sz="3200" dirty="0" smtClean="0">
                <a:sym typeface="Arial" charset="0"/>
              </a:rPr>
              <a:t>Evidence Based Reasoning (Argumentation)  </a:t>
            </a:r>
            <a:endParaRPr lang="en-US" sz="3200" dirty="0">
              <a:sym typeface="Arial" charset="0"/>
            </a:endParaRPr>
          </a:p>
        </p:txBody>
      </p:sp>
      <p:pic>
        <p:nvPicPr>
          <p:cNvPr id="4" name="Picture 3" descr="Screen Shot 2016-10-06 at 9.40.4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1258" y="1536316"/>
            <a:ext cx="1181543" cy="1272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763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6-10-10 at 8.28.5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51" y="1288441"/>
            <a:ext cx="8583612" cy="5150167"/>
          </a:xfrm>
          <a:prstGeom prst="rect">
            <a:avLst/>
          </a:prstGeom>
        </p:spPr>
      </p:pic>
      <p:sp>
        <p:nvSpPr>
          <p:cNvPr id="4" name="Shape 187"/>
          <p:cNvSpPr txBox="1">
            <a:spLocks/>
          </p:cNvSpPr>
          <p:nvPr/>
        </p:nvSpPr>
        <p:spPr>
          <a:xfrm>
            <a:off x="458788" y="488108"/>
            <a:ext cx="8147050" cy="584735"/>
          </a:xfrm>
          <a:prstGeom prst="rect">
            <a:avLst/>
          </a:prstGeom>
        </p:spPr>
        <p:txBody>
          <a:bodyPr vert="horz" lIns="91425" tIns="45700" rIns="91425" bIns="4570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000000"/>
              </a:buClr>
              <a:buSzPct val="25000"/>
            </a:pPr>
            <a:r>
              <a:rPr lang="en-US" sz="3200" b="1" dirty="0" smtClean="0">
                <a:sym typeface="Arial" charset="0"/>
              </a:rPr>
              <a:t>What do we mean by “linking words”? </a:t>
            </a:r>
            <a:endParaRPr lang="en-US" sz="3200" dirty="0"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99514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Range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9194" y="2044824"/>
            <a:ext cx="3766022" cy="39319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 smtClean="0"/>
              <a:t>Digital Resource Review (15, 20 with Bonus)</a:t>
            </a:r>
            <a:endParaRPr lang="en-US" sz="2600" b="1" dirty="0" smtClean="0"/>
          </a:p>
          <a:p>
            <a:r>
              <a:rPr lang="en-US" dirty="0" smtClean="0"/>
              <a:t>17 - 20</a:t>
            </a:r>
            <a:r>
              <a:rPr lang="en-US" dirty="0" smtClean="0"/>
              <a:t> (9)</a:t>
            </a:r>
            <a:endParaRPr lang="en-US" dirty="0" smtClean="0"/>
          </a:p>
          <a:p>
            <a:r>
              <a:rPr lang="en-US" dirty="0" smtClean="0"/>
              <a:t>14 - 15 (9)</a:t>
            </a:r>
            <a:endParaRPr lang="en-US" dirty="0" smtClean="0"/>
          </a:p>
          <a:p>
            <a:r>
              <a:rPr lang="en-US" dirty="0" smtClean="0"/>
              <a:t>12 - 13 </a:t>
            </a:r>
            <a:r>
              <a:rPr lang="en-US" dirty="0" smtClean="0"/>
              <a:t>(4)</a:t>
            </a:r>
          </a:p>
          <a:p>
            <a:r>
              <a:rPr lang="en-US" dirty="0" smtClean="0"/>
              <a:t>8 - 11</a:t>
            </a:r>
            <a:r>
              <a:rPr lang="en-US" dirty="0" smtClean="0"/>
              <a:t> </a:t>
            </a:r>
            <a:r>
              <a:rPr lang="en-US" dirty="0" smtClean="0"/>
              <a:t>(4)</a:t>
            </a:r>
          </a:p>
          <a:p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829697" y="2064643"/>
            <a:ext cx="3766022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79438" indent="-228600" algn="l" defTabSz="914400" rtl="0" eaLnBrk="1" latinLnBrk="0" hangingPunct="1">
              <a:spcBef>
                <a:spcPts val="600"/>
              </a:spcBef>
              <a:buClr>
                <a:schemeClr val="bg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8038" indent="-228600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36638" indent="-228600" algn="l" defTabSz="914400" rtl="0" eaLnBrk="1" latinLnBrk="0" hangingPunct="1">
              <a:spcBef>
                <a:spcPts val="600"/>
              </a:spcBef>
              <a:buClr>
                <a:schemeClr val="bg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65238" indent="-228600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600" b="1" dirty="0" smtClean="0"/>
              <a:t>Student Interview (20)</a:t>
            </a:r>
          </a:p>
          <a:p>
            <a:r>
              <a:rPr lang="en-US" dirty="0" smtClean="0"/>
              <a:t>20 (7); 19 (3); 18 (1)</a:t>
            </a:r>
          </a:p>
          <a:p>
            <a:pPr marL="0" indent="0">
              <a:buNone/>
            </a:pPr>
            <a:r>
              <a:rPr lang="en-US" dirty="0" smtClean="0"/>
              <a:t>=======</a:t>
            </a:r>
          </a:p>
          <a:p>
            <a:r>
              <a:rPr lang="en-US" dirty="0" smtClean="0"/>
              <a:t>17 (</a:t>
            </a:r>
            <a:r>
              <a:rPr lang="en-US" dirty="0"/>
              <a:t>6</a:t>
            </a:r>
            <a:r>
              <a:rPr lang="en-US" dirty="0" smtClean="0"/>
              <a:t>); 16 (</a:t>
            </a:r>
            <a:r>
              <a:rPr lang="en-US" dirty="0"/>
              <a:t>3</a:t>
            </a:r>
            <a:r>
              <a:rPr lang="en-US" dirty="0" smtClean="0"/>
              <a:t>)</a:t>
            </a:r>
          </a:p>
          <a:p>
            <a:pPr marL="0" indent="0">
              <a:buNone/>
            </a:pPr>
            <a:r>
              <a:rPr lang="en-US" dirty="0" smtClean="0"/>
              <a:t>======= </a:t>
            </a:r>
          </a:p>
          <a:p>
            <a:r>
              <a:rPr lang="en-US" dirty="0" smtClean="0"/>
              <a:t>13-15 (4); 10 (1)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45965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hape 228"/>
          <p:cNvSpPr>
            <a:spLocks noGrp="1"/>
          </p:cNvSpPr>
          <p:nvPr>
            <p:ph type="title" idx="4294967295"/>
          </p:nvPr>
        </p:nvSpPr>
        <p:spPr>
          <a:xfrm>
            <a:off x="685802" y="1760549"/>
            <a:ext cx="7864475" cy="3416280"/>
          </a:xfrm>
        </p:spPr>
        <p:txBody>
          <a:bodyPr tIns="45700" bIns="45700" anchor="ctr">
            <a:spAutoFit/>
          </a:bodyPr>
          <a:lstStyle/>
          <a:p>
            <a:pPr>
              <a:buClr>
                <a:srgbClr val="000000"/>
              </a:buClr>
              <a:buSzPct val="25000"/>
            </a:pPr>
            <a:r>
              <a:rPr lang="en-US" sz="3600" dirty="0" smtClean="0">
                <a:solidFill>
                  <a:schemeClr val="accent2"/>
                </a:solidFill>
                <a:sym typeface="Arial" charset="0"/>
              </a:rPr>
              <a:t>CCSS SHIFT THREE:</a:t>
            </a:r>
            <a:r>
              <a:rPr lang="en-US" sz="3600" dirty="0">
                <a:solidFill>
                  <a:srgbClr val="254061"/>
                </a:solidFill>
                <a:sym typeface="Arial" charset="0"/>
              </a:rPr>
              <a:t/>
            </a:r>
            <a:br>
              <a:rPr lang="en-US" sz="3600" dirty="0">
                <a:solidFill>
                  <a:srgbClr val="254061"/>
                </a:solidFill>
                <a:sym typeface="Arial" charset="0"/>
              </a:rPr>
            </a:br>
            <a:r>
              <a:rPr lang="en-US" sz="3600" dirty="0" smtClean="0">
                <a:solidFill>
                  <a:srgbClr val="254061"/>
                </a:solidFill>
                <a:sym typeface="Arial" charset="0"/>
              </a:rPr>
              <a:t/>
            </a:r>
            <a:br>
              <a:rPr lang="en-US" sz="3600" dirty="0" smtClean="0">
                <a:solidFill>
                  <a:srgbClr val="254061"/>
                </a:solidFill>
                <a:sym typeface="Arial" charset="0"/>
              </a:rPr>
            </a:br>
            <a:r>
              <a:rPr lang="en-US" sz="3600" dirty="0" smtClean="0">
                <a:solidFill>
                  <a:srgbClr val="254061"/>
                </a:solidFill>
                <a:sym typeface="Arial" charset="0"/>
              </a:rPr>
              <a:t>Regular </a:t>
            </a:r>
            <a:r>
              <a:rPr lang="en-US" sz="3600" dirty="0">
                <a:solidFill>
                  <a:srgbClr val="254061"/>
                </a:solidFill>
                <a:sym typeface="Arial" charset="0"/>
              </a:rPr>
              <a:t>practice with complex text and its academic </a:t>
            </a:r>
            <a:r>
              <a:rPr lang="en-US" sz="3600" dirty="0" smtClean="0">
                <a:solidFill>
                  <a:srgbClr val="254061"/>
                </a:solidFill>
                <a:sym typeface="Arial" charset="0"/>
              </a:rPr>
              <a:t>language</a:t>
            </a:r>
            <a:br>
              <a:rPr lang="en-US" sz="3600" dirty="0" smtClean="0">
                <a:solidFill>
                  <a:srgbClr val="254061"/>
                </a:solidFill>
                <a:sym typeface="Arial" charset="0"/>
              </a:rPr>
            </a:br>
            <a:r>
              <a:rPr lang="en-US" sz="3600" dirty="0">
                <a:solidFill>
                  <a:srgbClr val="254061"/>
                </a:solidFill>
                <a:sym typeface="Arial" charset="0"/>
              </a:rPr>
              <a:t/>
            </a:r>
            <a:br>
              <a:rPr lang="en-US" sz="3600" dirty="0">
                <a:solidFill>
                  <a:srgbClr val="254061"/>
                </a:solidFill>
                <a:sym typeface="Arial" charset="0"/>
              </a:rPr>
            </a:br>
            <a:r>
              <a:rPr lang="en-US" sz="3600" dirty="0" smtClean="0">
                <a:solidFill>
                  <a:srgbClr val="254061"/>
                </a:solidFill>
                <a:sym typeface="Arial" charset="0"/>
              </a:rPr>
              <a:t>Why? </a:t>
            </a:r>
            <a:endParaRPr lang="en-US" sz="3600" dirty="0">
              <a:solidFill>
                <a:srgbClr val="254061"/>
              </a:solidFill>
              <a:sym typeface="Arial" charset="0"/>
            </a:endParaRPr>
          </a:p>
        </p:txBody>
      </p:sp>
      <p:sp>
        <p:nvSpPr>
          <p:cNvPr id="45059" name="Slide Number Placeholder 5"/>
          <p:cNvSpPr txBox="1">
            <a:spLocks noGrp="1"/>
          </p:cNvSpPr>
          <p:nvPr/>
        </p:nvSpPr>
        <p:spPr bwMode="auto">
          <a:xfrm>
            <a:off x="6929438" y="6542089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r"/>
            <a:fld id="{9C8A3B9C-7FE8-6845-BABF-40AA51DF293E}" type="slidenum">
              <a:rPr lang="en-US" sz="1400">
                <a:solidFill>
                  <a:srgbClr val="FFFFFF"/>
                </a:solidFill>
                <a:ea typeface="MS PGothic" pitchFamily="34" charset="-128"/>
                <a:cs typeface="MS PGothic" pitchFamily="34" charset="-128"/>
                <a:sym typeface="Arial" charset="0"/>
              </a:rPr>
              <a:pPr algn="r"/>
              <a:t>20</a:t>
            </a:fld>
            <a:endParaRPr lang="en-US" sz="1400">
              <a:solidFill>
                <a:srgbClr val="FFFFFF"/>
              </a:solidFill>
              <a:ea typeface="MS PGothic" pitchFamily="34" charset="-128"/>
              <a:cs typeface="MS PGothic" pitchFamily="34" charset="-128"/>
              <a:sym typeface="Arial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hape 234"/>
          <p:cNvSpPr>
            <a:spLocks noGrp="1"/>
          </p:cNvSpPr>
          <p:nvPr>
            <p:ph type="title" idx="4294967295"/>
          </p:nvPr>
        </p:nvSpPr>
        <p:spPr>
          <a:xfrm>
            <a:off x="171367" y="410034"/>
            <a:ext cx="8304213" cy="1077178"/>
          </a:xfrm>
        </p:spPr>
        <p:txBody>
          <a:bodyPr lIns="91425" tIns="45700" rIns="91425" bIns="45700" anchor="ctr">
            <a:spAutoFit/>
          </a:bodyPr>
          <a:lstStyle/>
          <a:p>
            <a:pPr>
              <a:buClr>
                <a:srgbClr val="000000"/>
              </a:buClr>
              <a:buSzPct val="25000"/>
            </a:pPr>
            <a:r>
              <a:rPr lang="en-US" sz="3200" dirty="0">
                <a:sym typeface="Arial" charset="0"/>
              </a:rPr>
              <a:t>Regular practice with </a:t>
            </a:r>
            <a:r>
              <a:rPr lang="en-US" sz="3200" dirty="0">
                <a:solidFill>
                  <a:schemeClr val="accent2"/>
                </a:solidFill>
                <a:sym typeface="Arial" charset="0"/>
              </a:rPr>
              <a:t>complex text</a:t>
            </a:r>
            <a:r>
              <a:rPr lang="en-US" sz="3200" dirty="0">
                <a:sym typeface="Arial" charset="0"/>
              </a:rPr>
              <a:t> and its </a:t>
            </a:r>
            <a:r>
              <a:rPr lang="en-US" sz="3200" dirty="0">
                <a:solidFill>
                  <a:schemeClr val="accent2"/>
                </a:solidFill>
                <a:sym typeface="Arial" charset="0"/>
              </a:rPr>
              <a:t>academic language</a:t>
            </a:r>
            <a:r>
              <a:rPr lang="en-US" sz="3200" dirty="0">
                <a:sym typeface="Arial" charset="0"/>
              </a:rPr>
              <a:t>: Why?</a:t>
            </a:r>
          </a:p>
        </p:txBody>
      </p:sp>
      <p:sp>
        <p:nvSpPr>
          <p:cNvPr id="47107" name="Shape 235"/>
          <p:cNvSpPr>
            <a:spLocks noGrp="1"/>
          </p:cNvSpPr>
          <p:nvPr>
            <p:ph type="body" idx="4294967295"/>
          </p:nvPr>
        </p:nvSpPr>
        <p:spPr>
          <a:xfrm>
            <a:off x="457200" y="1958240"/>
            <a:ext cx="8382000" cy="4037988"/>
          </a:xfrm>
        </p:spPr>
        <p:txBody>
          <a:bodyPr wrap="square" lIns="91425" tIns="45700" rIns="91425" bIns="45700">
            <a:spAutoFit/>
          </a:bodyPr>
          <a:lstStyle/>
          <a:p>
            <a:pPr>
              <a:lnSpc>
                <a:spcPct val="90000"/>
              </a:lnSpc>
              <a:spcBef>
                <a:spcPts val="1200"/>
              </a:spcBef>
              <a:buClr>
                <a:srgbClr val="000000"/>
              </a:buClr>
              <a:buSzPct val="132000"/>
              <a:buFont typeface="Wingdings" charset="2"/>
              <a:buChar char="ü"/>
            </a:pPr>
            <a:r>
              <a:rPr lang="en-US" b="1" dirty="0">
                <a:latin typeface="Calibri"/>
                <a:cs typeface="Calibri"/>
              </a:rPr>
              <a:t>Gap</a:t>
            </a:r>
            <a:r>
              <a:rPr lang="en-US" dirty="0">
                <a:latin typeface="Calibri"/>
                <a:cs typeface="Calibri"/>
              </a:rPr>
              <a:t> between complexity of college and high school texts is </a:t>
            </a:r>
            <a:r>
              <a:rPr lang="en-US" b="1" dirty="0">
                <a:latin typeface="Calibri"/>
                <a:cs typeface="Calibri"/>
              </a:rPr>
              <a:t>huge</a:t>
            </a:r>
            <a:r>
              <a:rPr lang="en-US" dirty="0">
                <a:latin typeface="Calibri"/>
                <a:cs typeface="Calibri"/>
              </a:rPr>
              <a:t>.</a:t>
            </a:r>
          </a:p>
          <a:p>
            <a:pPr>
              <a:lnSpc>
                <a:spcPct val="90000"/>
              </a:lnSpc>
              <a:spcBef>
                <a:spcPts val="1200"/>
              </a:spcBef>
              <a:buClr>
                <a:srgbClr val="000000"/>
              </a:buClr>
              <a:buSzPct val="132000"/>
              <a:buFont typeface="Wingdings" charset="2"/>
              <a:buChar char="ü"/>
            </a:pPr>
            <a:r>
              <a:rPr lang="en-US" dirty="0">
                <a:latin typeface="Calibri"/>
                <a:cs typeface="Calibri"/>
              </a:rPr>
              <a:t>What students can read, in terms of complexity is </a:t>
            </a:r>
            <a:r>
              <a:rPr lang="en-US" b="1" dirty="0">
                <a:latin typeface="Calibri"/>
                <a:cs typeface="Calibri"/>
              </a:rPr>
              <a:t>greatest predictor of success in college</a:t>
            </a:r>
            <a:r>
              <a:rPr lang="en-US" dirty="0">
                <a:latin typeface="Calibri"/>
                <a:cs typeface="Calibri"/>
              </a:rPr>
              <a:t> (ACT study).</a:t>
            </a:r>
          </a:p>
          <a:p>
            <a:pPr>
              <a:lnSpc>
                <a:spcPct val="90000"/>
              </a:lnSpc>
              <a:spcBef>
                <a:spcPts val="1200"/>
              </a:spcBef>
              <a:buClr>
                <a:srgbClr val="000000"/>
              </a:buClr>
              <a:buSzPct val="132000"/>
              <a:buFont typeface="Wingdings" charset="2"/>
              <a:buChar char="ü"/>
            </a:pPr>
            <a:r>
              <a:rPr lang="en-US" dirty="0">
                <a:latin typeface="Calibri"/>
                <a:cs typeface="Calibri"/>
              </a:rPr>
              <a:t>Too many students  are reading at too low a level.</a:t>
            </a:r>
            <a:br>
              <a:rPr lang="en-US" dirty="0">
                <a:latin typeface="Calibri"/>
                <a:cs typeface="Calibri"/>
              </a:rPr>
            </a:br>
            <a:r>
              <a:rPr lang="en-US" dirty="0">
                <a:latin typeface="Calibri"/>
                <a:cs typeface="Calibri"/>
              </a:rPr>
              <a:t>(</a:t>
            </a:r>
            <a:r>
              <a:rPr lang="en-US" dirty="0" smtClean="0">
                <a:latin typeface="Calibri"/>
                <a:cs typeface="Calibri"/>
              </a:rPr>
              <a:t>&lt; 50</a:t>
            </a:r>
            <a:r>
              <a:rPr lang="en-US" dirty="0">
                <a:latin typeface="Calibri"/>
                <a:cs typeface="Calibri"/>
              </a:rPr>
              <a:t>% of graduates can read sufficiently complex texts)</a:t>
            </a:r>
            <a:r>
              <a:rPr lang="en-US" dirty="0" smtClean="0">
                <a:latin typeface="Calibri"/>
                <a:cs typeface="Calibri"/>
              </a:rPr>
              <a:t>.</a:t>
            </a:r>
          </a:p>
          <a:p>
            <a:pPr>
              <a:lnSpc>
                <a:spcPct val="90000"/>
              </a:lnSpc>
              <a:spcBef>
                <a:spcPts val="1200"/>
              </a:spcBef>
              <a:buClr>
                <a:srgbClr val="000000"/>
              </a:buClr>
              <a:buSzPct val="132000"/>
              <a:buFont typeface="Wingdings" charset="2"/>
              <a:buChar char="ü"/>
            </a:pPr>
            <a:r>
              <a:rPr lang="en-US" dirty="0">
                <a:latin typeface="Calibri"/>
                <a:cs typeface="Calibri"/>
              </a:rPr>
              <a:t>Standards also focus on </a:t>
            </a:r>
            <a:r>
              <a:rPr lang="en-US" b="1" dirty="0">
                <a:latin typeface="Calibri"/>
                <a:cs typeface="Calibri"/>
              </a:rPr>
              <a:t>building general academic vocabulary </a:t>
            </a:r>
            <a:r>
              <a:rPr lang="en-US" dirty="0">
                <a:latin typeface="Calibri"/>
                <a:cs typeface="Calibri"/>
              </a:rPr>
              <a:t>that is so critical to comprehension</a:t>
            </a:r>
            <a:r>
              <a:rPr lang="en-US" dirty="0" smtClean="0">
                <a:latin typeface="Calibri"/>
                <a:cs typeface="Calibri"/>
              </a:rPr>
              <a:t>.</a:t>
            </a:r>
            <a:endParaRPr lang="en-US" dirty="0">
              <a:latin typeface="Calibri"/>
              <a:cs typeface="Calibri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buClr>
                <a:srgbClr val="000000"/>
              </a:buClr>
              <a:buSzPct val="132000"/>
              <a:buFont typeface="Wingdings" charset="2"/>
              <a:buChar char="ü"/>
            </a:pPr>
            <a:r>
              <a:rPr lang="en-US" dirty="0">
                <a:latin typeface="Calibri"/>
                <a:cs typeface="Calibri"/>
              </a:rPr>
              <a:t>Standards include a </a:t>
            </a:r>
            <a:r>
              <a:rPr lang="en-US" b="1" dirty="0">
                <a:latin typeface="Calibri"/>
                <a:cs typeface="Calibri"/>
              </a:rPr>
              <a:t>staircase of increasing text complexity</a:t>
            </a:r>
            <a:r>
              <a:rPr lang="en-US" dirty="0">
                <a:latin typeface="Calibri"/>
                <a:cs typeface="Calibri"/>
              </a:rPr>
              <a:t> from elementary through high school</a:t>
            </a:r>
            <a:r>
              <a:rPr lang="en-US" dirty="0" smtClean="0">
                <a:latin typeface="Calibri"/>
                <a:cs typeface="Calibri"/>
              </a:rPr>
              <a:t>.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47108" name="Slide Number Placeholder 5"/>
          <p:cNvSpPr txBox="1">
            <a:spLocks noGrp="1"/>
          </p:cNvSpPr>
          <p:nvPr/>
        </p:nvSpPr>
        <p:spPr bwMode="auto">
          <a:xfrm>
            <a:off x="6929438" y="6542089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r"/>
            <a:fld id="{43A46FD0-5E9C-7C47-ADED-D5D888B56ED5}" type="slidenum">
              <a:rPr lang="en-US" sz="1400">
                <a:solidFill>
                  <a:srgbClr val="FFFFFF"/>
                </a:solidFill>
                <a:ea typeface="MS PGothic" pitchFamily="34" charset="-128"/>
                <a:cs typeface="MS PGothic" pitchFamily="34" charset="-128"/>
                <a:sym typeface="Arial" charset="0"/>
              </a:rPr>
              <a:pPr algn="r"/>
              <a:t>21</a:t>
            </a:fld>
            <a:endParaRPr lang="en-US" sz="1400">
              <a:solidFill>
                <a:srgbClr val="FFFFFF"/>
              </a:solidFill>
              <a:ea typeface="MS PGothic" pitchFamily="34" charset="-128"/>
              <a:cs typeface="MS PGothic" pitchFamily="34" charset="-128"/>
              <a:sym typeface="Arial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6-10-10 at 8.24.15 AM.png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06" y="272055"/>
            <a:ext cx="8934994" cy="6602657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73318" y="2539850"/>
            <a:ext cx="2266905" cy="1382451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815560" y="2338600"/>
            <a:ext cx="2548594" cy="169622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66934" y="1871693"/>
            <a:ext cx="3222253" cy="1637731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6152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6-10-10 at 8.30.1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14" y="240360"/>
            <a:ext cx="8870685" cy="6564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8481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6-10-10 at 8.30.50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95"/>
          <a:stretch/>
        </p:blipFill>
        <p:spPr>
          <a:xfrm>
            <a:off x="0" y="96450"/>
            <a:ext cx="9144000" cy="3616877"/>
          </a:xfrm>
          <a:prstGeom prst="rect">
            <a:avLst/>
          </a:prstGeom>
        </p:spPr>
      </p:pic>
      <p:pic>
        <p:nvPicPr>
          <p:cNvPr id="3" name="Picture 2" descr="Screen Shot 2016-10-10 at 8.30.50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05"/>
          <a:stretch/>
        </p:blipFill>
        <p:spPr>
          <a:xfrm>
            <a:off x="0" y="3697252"/>
            <a:ext cx="9144000" cy="3232646"/>
          </a:xfrm>
          <a:prstGeom prst="rect">
            <a:avLst/>
          </a:prstGeom>
        </p:spPr>
      </p:pic>
      <p:sp>
        <p:nvSpPr>
          <p:cNvPr id="4" name="Rectangle 2"/>
          <p:cNvSpPr txBox="1">
            <a:spLocks/>
          </p:cNvSpPr>
          <p:nvPr/>
        </p:nvSpPr>
        <p:spPr>
          <a:xfrm>
            <a:off x="5264333" y="249550"/>
            <a:ext cx="3847513" cy="650650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50000"/>
              </a:lnSpc>
              <a:spcBef>
                <a:spcPts val="20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RED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Tier 2 (General);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  <a:p>
            <a:pPr marL="342900" marR="0" lvl="0" indent="-342900" algn="l" defTabSz="914400" rtl="0" eaLnBrk="1" fontAlgn="auto" latinLnBrk="0" hangingPunct="1">
              <a:lnSpc>
                <a:spcPct val="50000"/>
              </a:lnSpc>
              <a:spcBef>
                <a:spcPts val="20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BLUE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Tier 3 (Domain-specific)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88854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4-09-17 at 9.20.13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408" y="379103"/>
            <a:ext cx="5196300" cy="482232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06914" y="5245053"/>
            <a:ext cx="67973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“The staircase of text complexity</a:t>
            </a:r>
            <a:r>
              <a:rPr lang="en-US" sz="2400" dirty="0" smtClean="0"/>
              <a:t>”</a:t>
            </a:r>
          </a:p>
          <a:p>
            <a:pPr algn="ctr"/>
            <a:r>
              <a:rPr lang="en-US" sz="2400" dirty="0" smtClean="0"/>
              <a:t>                   What makes texts hard?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383615"/>
            <a:ext cx="8229600" cy="563563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Text Complexity Factors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C89A3F-547E-D745-994D-5EE3C4B55FC4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pic>
        <p:nvPicPr>
          <p:cNvPr id="23556" name="Picture 5" descr="Screen shot 2011-10-04 at 9.21.35 P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2447144"/>
            <a:ext cx="3581400" cy="326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50888" y="1837544"/>
            <a:ext cx="3440112" cy="1754188"/>
          </a:xfrm>
          <a:prstGeom prst="rect">
            <a:avLst/>
          </a:prstGeom>
          <a:solidFill>
            <a:srgbClr val="FAB93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b="1" dirty="0"/>
              <a:t>HUMAN RATED </a:t>
            </a:r>
          </a:p>
          <a:p>
            <a:pPr>
              <a:buFont typeface="Arial" charset="0"/>
              <a:buChar char="•"/>
            </a:pPr>
            <a:r>
              <a:rPr lang="en-US" dirty="0"/>
              <a:t> Levels of meaning</a:t>
            </a:r>
          </a:p>
          <a:p>
            <a:pPr>
              <a:buFont typeface="Arial" charset="0"/>
              <a:buChar char="•"/>
            </a:pPr>
            <a:r>
              <a:rPr lang="en-US" dirty="0"/>
              <a:t> Structure</a:t>
            </a:r>
          </a:p>
          <a:p>
            <a:pPr>
              <a:buFont typeface="Arial" charset="0"/>
              <a:buChar char="•"/>
            </a:pPr>
            <a:r>
              <a:rPr lang="en-US" dirty="0"/>
              <a:t> Language conventionality</a:t>
            </a:r>
          </a:p>
          <a:p>
            <a:pPr>
              <a:buFont typeface="Arial" charset="0"/>
              <a:buChar char="•"/>
            </a:pPr>
            <a:r>
              <a:rPr lang="en-US" dirty="0"/>
              <a:t> Clarity</a:t>
            </a:r>
          </a:p>
          <a:p>
            <a:pPr>
              <a:buFont typeface="Arial" charset="0"/>
              <a:buChar char="•"/>
            </a:pPr>
            <a:r>
              <a:rPr lang="en-US" dirty="0"/>
              <a:t> Knowledge demands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29200" y="1837544"/>
            <a:ext cx="3440113" cy="1754188"/>
          </a:xfrm>
          <a:prstGeom prst="rect">
            <a:avLst/>
          </a:prstGeom>
          <a:solidFill>
            <a:srgbClr val="E0603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b="1"/>
              <a:t>COMPUTER SCORED </a:t>
            </a:r>
          </a:p>
          <a:p>
            <a:pPr>
              <a:buFont typeface="Arial" charset="0"/>
              <a:buChar char="•"/>
            </a:pPr>
            <a:r>
              <a:rPr lang="en-US"/>
              <a:t> Word length</a:t>
            </a:r>
          </a:p>
          <a:p>
            <a:pPr>
              <a:buFont typeface="Arial" charset="0"/>
              <a:buChar char="•"/>
            </a:pPr>
            <a:r>
              <a:rPr lang="en-US"/>
              <a:t> Word frequency</a:t>
            </a:r>
          </a:p>
          <a:p>
            <a:pPr>
              <a:buFont typeface="Arial" charset="0"/>
              <a:buChar char="•"/>
            </a:pPr>
            <a:r>
              <a:rPr lang="en-US"/>
              <a:t> Sentence length</a:t>
            </a:r>
          </a:p>
          <a:p>
            <a:pPr>
              <a:buFont typeface="Arial" charset="0"/>
              <a:buChar char="•"/>
            </a:pPr>
            <a:r>
              <a:rPr lang="en-US"/>
              <a:t> Text Cohesion</a:t>
            </a:r>
          </a:p>
          <a:p>
            <a:pPr lvl="1">
              <a:buFont typeface="Arial" charset="0"/>
              <a:buChar char="•"/>
            </a:pPr>
            <a:r>
              <a:rPr lang="en-US"/>
              <a:t> Co-Metrix and Lexiles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95400" y="5063344"/>
            <a:ext cx="2133600" cy="120015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/>
              <a:t>READER</a:t>
            </a:r>
          </a:p>
          <a:p>
            <a:pPr>
              <a:buFont typeface="Arial"/>
              <a:buChar char="•"/>
              <a:defRPr/>
            </a:pPr>
            <a:r>
              <a:rPr lang="en-US" dirty="0"/>
              <a:t> Motivation</a:t>
            </a:r>
          </a:p>
          <a:p>
            <a:pPr>
              <a:buFont typeface="Arial"/>
              <a:buChar char="•"/>
              <a:defRPr/>
            </a:pPr>
            <a:r>
              <a:rPr lang="en-US" dirty="0"/>
              <a:t> Knowledge</a:t>
            </a:r>
          </a:p>
          <a:p>
            <a:pPr>
              <a:buFont typeface="Arial"/>
              <a:buChar char="•"/>
              <a:defRPr/>
            </a:pPr>
            <a:r>
              <a:rPr lang="en-US" dirty="0"/>
              <a:t> Experiences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43600" y="5115732"/>
            <a:ext cx="2525713" cy="120015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/>
              <a:t>TASK</a:t>
            </a:r>
          </a:p>
          <a:p>
            <a:pPr>
              <a:buFont typeface="Arial"/>
              <a:buChar char="•"/>
              <a:defRPr/>
            </a:pPr>
            <a:r>
              <a:rPr lang="en-US" dirty="0"/>
              <a:t> Purpose/Context</a:t>
            </a:r>
          </a:p>
          <a:p>
            <a:pPr>
              <a:buFont typeface="Arial"/>
              <a:buChar char="•"/>
              <a:defRPr/>
            </a:pPr>
            <a:r>
              <a:rPr lang="en-US" dirty="0"/>
              <a:t> Complexity</a:t>
            </a:r>
          </a:p>
          <a:p>
            <a:pPr>
              <a:buFont typeface="Arial"/>
              <a:buChar char="•"/>
              <a:defRPr/>
            </a:pPr>
            <a:r>
              <a:rPr lang="en-US" dirty="0"/>
              <a:t> Questions Posed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750888" y="95180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defTabSz="914400">
              <a:defRPr/>
            </a:pPr>
            <a:r>
              <a:rPr lang="en-US" sz="3200" kern="0" dirty="0">
                <a:latin typeface="+mj-lt"/>
                <a:ea typeface="+mj-ea"/>
                <a:cs typeface="+mj-cs"/>
              </a:rPr>
              <a:t>Common Core </a:t>
            </a:r>
            <a:r>
              <a:rPr lang="en-US" sz="3200" kern="0" dirty="0" smtClean="0">
                <a:latin typeface="+mj-lt"/>
                <a:ea typeface="+mj-ea"/>
                <a:cs typeface="+mj-cs"/>
              </a:rPr>
              <a:t>Standards, Appendix A</a:t>
            </a:r>
            <a:endParaRPr lang="en-US" sz="3200" kern="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985815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hape 228"/>
          <p:cNvSpPr>
            <a:spLocks noGrp="1"/>
          </p:cNvSpPr>
          <p:nvPr>
            <p:ph type="title" idx="4294967295"/>
          </p:nvPr>
        </p:nvSpPr>
        <p:spPr>
          <a:xfrm>
            <a:off x="685802" y="795535"/>
            <a:ext cx="7864475" cy="3046948"/>
          </a:xfrm>
        </p:spPr>
        <p:txBody>
          <a:bodyPr tIns="45700" bIns="45700" anchor="ctr">
            <a:spAutoFit/>
          </a:bodyPr>
          <a:lstStyle/>
          <a:p>
            <a:pPr>
              <a:buClr>
                <a:srgbClr val="000000"/>
              </a:buClr>
              <a:buSzPct val="25000"/>
            </a:pPr>
            <a:r>
              <a:rPr lang="en-US" dirty="0" smtClean="0">
                <a:solidFill>
                  <a:schemeClr val="accent2"/>
                </a:solidFill>
                <a:sym typeface="Arial" charset="0"/>
              </a:rPr>
              <a:t>What do you notice about the “specificity” of the standards? </a:t>
            </a:r>
            <a:r>
              <a:rPr lang="en-US" dirty="0" smtClean="0">
                <a:solidFill>
                  <a:srgbClr val="254061"/>
                </a:solidFill>
                <a:sym typeface="Arial" charset="0"/>
              </a:rPr>
              <a:t/>
            </a:r>
            <a:br>
              <a:rPr lang="en-US" dirty="0" smtClean="0">
                <a:solidFill>
                  <a:srgbClr val="254061"/>
                </a:solidFill>
                <a:sym typeface="Arial" charset="0"/>
              </a:rPr>
            </a:br>
            <a:r>
              <a:rPr lang="en-US" dirty="0" smtClean="0">
                <a:solidFill>
                  <a:srgbClr val="254061"/>
                </a:solidFill>
                <a:sym typeface="Arial" charset="0"/>
              </a:rPr>
              <a:t>Why do you think this is?</a:t>
            </a:r>
            <a:endParaRPr lang="en-US" sz="4400" dirty="0">
              <a:solidFill>
                <a:srgbClr val="254061"/>
              </a:solidFill>
              <a:sym typeface="Arial" charset="0"/>
            </a:endParaRPr>
          </a:p>
        </p:txBody>
      </p:sp>
      <p:sp>
        <p:nvSpPr>
          <p:cNvPr id="45059" name="Slide Number Placeholder 5"/>
          <p:cNvSpPr txBox="1">
            <a:spLocks noGrp="1"/>
          </p:cNvSpPr>
          <p:nvPr/>
        </p:nvSpPr>
        <p:spPr bwMode="auto">
          <a:xfrm>
            <a:off x="6929438" y="6542089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r"/>
            <a:fld id="{9C8A3B9C-7FE8-6845-BABF-40AA51DF293E}" type="slidenum">
              <a:rPr lang="en-US" sz="1400">
                <a:solidFill>
                  <a:srgbClr val="FFFFFF"/>
                </a:solidFill>
                <a:ea typeface="MS PGothic" pitchFamily="34" charset="-128"/>
                <a:cs typeface="MS PGothic" pitchFamily="34" charset="-128"/>
                <a:sym typeface="Arial" charset="0"/>
              </a:rPr>
              <a:pPr algn="r"/>
              <a:t>27</a:t>
            </a:fld>
            <a:endParaRPr lang="en-US" sz="1400">
              <a:solidFill>
                <a:srgbClr val="FFFFFF"/>
              </a:solidFill>
              <a:ea typeface="MS PGothic" pitchFamily="34" charset="-128"/>
              <a:cs typeface="MS PGothic" pitchFamily="34" charset="-128"/>
              <a:sym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2" y="4502254"/>
            <a:ext cx="7460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solidFill>
                  <a:srgbClr val="254061"/>
                </a:solidFill>
                <a:sym typeface="Arial" charset="0"/>
              </a:rPr>
              <a:t>Hint: </a:t>
            </a:r>
          </a:p>
          <a:p>
            <a:pPr algn="ctr"/>
            <a:r>
              <a:rPr lang="en-US" sz="3200" dirty="0" smtClean="0">
                <a:solidFill>
                  <a:srgbClr val="254061"/>
                </a:solidFill>
                <a:sym typeface="Arial" charset="0"/>
              </a:rPr>
              <a:t>Standards vs. </a:t>
            </a:r>
            <a:r>
              <a:rPr lang="en-US" sz="3200" dirty="0" smtClean="0">
                <a:solidFill>
                  <a:srgbClr val="254061"/>
                </a:solidFill>
                <a:sym typeface="Arial" charset="0"/>
              </a:rPr>
              <a:t>Learning </a:t>
            </a:r>
            <a:r>
              <a:rPr lang="en-US" sz="3200" dirty="0" smtClean="0">
                <a:solidFill>
                  <a:srgbClr val="254061"/>
                </a:solidFill>
                <a:sym typeface="Arial" charset="0"/>
              </a:rPr>
              <a:t>Objectives </a:t>
            </a:r>
            <a:r>
              <a:rPr lang="en-US" sz="3200" dirty="0" smtClean="0">
                <a:solidFill>
                  <a:srgbClr val="254061"/>
                </a:solidFill>
                <a:sym typeface="Arial" charset="0"/>
              </a:rPr>
              <a:t>&amp; Curriculum; Product vs. Process</a:t>
            </a:r>
            <a:endParaRPr lang="en-US" sz="3200" dirty="0"/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Summary: Instructional Shifts Aligned with CCSS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1949773"/>
            <a:ext cx="7345363" cy="42334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Change is happening now as we move towards the </a:t>
            </a:r>
            <a:r>
              <a:rPr lang="en-US" dirty="0" smtClean="0"/>
              <a:t>CCSS</a:t>
            </a:r>
            <a:r>
              <a:rPr lang="en-US" dirty="0"/>
              <a:t>.</a:t>
            </a:r>
          </a:p>
          <a:p>
            <a:r>
              <a:rPr lang="en-US" dirty="0"/>
              <a:t>It is going to take hard work.</a:t>
            </a:r>
          </a:p>
          <a:p>
            <a:r>
              <a:rPr lang="en-US" dirty="0" smtClean="0"/>
              <a:t>Work </a:t>
            </a:r>
            <a:r>
              <a:rPr lang="en-US" dirty="0"/>
              <a:t>collaboratively and be sure to give children </a:t>
            </a:r>
            <a:r>
              <a:rPr lang="en-US" dirty="0" smtClean="0"/>
              <a:t>an </a:t>
            </a:r>
            <a:r>
              <a:rPr lang="en-US" dirty="0"/>
              <a:t>opportunity to </a:t>
            </a:r>
            <a:r>
              <a:rPr lang="en-US" dirty="0" smtClean="0"/>
              <a:t>tackle </a:t>
            </a:r>
            <a:r>
              <a:rPr lang="en-US" dirty="0"/>
              <a:t>complex text in your </a:t>
            </a:r>
            <a:r>
              <a:rPr lang="en-US" dirty="0" smtClean="0"/>
              <a:t>classroom </a:t>
            </a:r>
            <a:r>
              <a:rPr lang="en-US" dirty="0"/>
              <a:t>learning opportunities.</a:t>
            </a:r>
          </a:p>
          <a:p>
            <a:r>
              <a:rPr lang="en-US" dirty="0"/>
              <a:t>Above all, let students do the </a:t>
            </a:r>
            <a:r>
              <a:rPr lang="en-US" dirty="0" smtClean="0"/>
              <a:t>work. (building meaning by grappling with text).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1704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2896" y="1598753"/>
            <a:ext cx="7886338" cy="4888131"/>
          </a:xfrm>
          <a:ln>
            <a:solidFill>
              <a:srgbClr val="4F81BD"/>
            </a:solidFill>
          </a:ln>
        </p:spPr>
        <p:txBody>
          <a:bodyPr>
            <a:noAutofit/>
          </a:bodyPr>
          <a:lstStyle/>
          <a:p>
            <a:r>
              <a:rPr lang="en-US" b="1" dirty="0" smtClean="0"/>
              <a:t>Magic </a:t>
            </a:r>
            <a:r>
              <a:rPr lang="en-US" b="1" dirty="0" err="1" smtClean="0"/>
              <a:t>Treehouse</a:t>
            </a:r>
            <a:r>
              <a:rPr lang="en-US" b="1" dirty="0" smtClean="0"/>
              <a:t> Unit Guide: Part 1 [Book Launch]</a:t>
            </a:r>
          </a:p>
          <a:p>
            <a:r>
              <a:rPr lang="en-US" b="1" dirty="0" smtClean="0"/>
              <a:t>See wiki but remember your chapter assignments </a:t>
            </a:r>
          </a:p>
          <a:p>
            <a:pPr lvl="1"/>
            <a:r>
              <a:rPr lang="en-US" sz="2400" dirty="0" smtClean="0"/>
              <a:t>Part 1: Chapters 1-3</a:t>
            </a:r>
          </a:p>
          <a:p>
            <a:pPr lvl="1"/>
            <a:r>
              <a:rPr lang="en-US" sz="2400" dirty="0" smtClean="0"/>
              <a:t>Part 2: Chapters 4-6</a:t>
            </a:r>
          </a:p>
          <a:p>
            <a:pPr lvl="1"/>
            <a:r>
              <a:rPr lang="en-US" sz="2400" dirty="0" smtClean="0"/>
              <a:t>Part 3: Chapters 7-10</a:t>
            </a:r>
            <a:endParaRPr lang="en-US" sz="2400" dirty="0"/>
          </a:p>
          <a:p>
            <a:r>
              <a:rPr lang="en-US" sz="2000" b="1" dirty="0" smtClean="0"/>
              <a:t>Next Class</a:t>
            </a:r>
            <a:r>
              <a:rPr lang="en-US" sz="2000" dirty="0" smtClean="0"/>
              <a:t>: </a:t>
            </a:r>
            <a:r>
              <a:rPr lang="en-US" sz="2000" dirty="0" smtClean="0"/>
              <a:t>How do text characteristics influence comprehension? Using connections to build coherence </a:t>
            </a:r>
          </a:p>
          <a:p>
            <a:r>
              <a:rPr lang="en-US" sz="2000" dirty="0" smtClean="0"/>
              <a:t>Thursday’s Homework: </a:t>
            </a:r>
            <a:r>
              <a:rPr lang="en-US" sz="2000" b="1" dirty="0"/>
              <a:t>Read Cornett Ch. 5 (Text Characteristics) </a:t>
            </a:r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563967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2139284"/>
            <a:ext cx="7345363" cy="3931920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Digital Resource Review</a:t>
            </a:r>
          </a:p>
          <a:p>
            <a:pPr lvl="1"/>
            <a:r>
              <a:rPr lang="en-US" dirty="0" smtClean="0"/>
              <a:t>Specific [cognitive] reading comprehension strategies (infer, analyze, summarize, synthesize, deter imp ideas)</a:t>
            </a:r>
          </a:p>
          <a:p>
            <a:pPr lvl="1"/>
            <a:r>
              <a:rPr lang="en-US" dirty="0" smtClean="0"/>
              <a:t>Motivation is not a comprehension strategy – it’s a mindset that gives a purpose (intrinsic or extrinsic) for engaging with text to make meaning – but choice alone does not foster higher level reading comprehension </a:t>
            </a:r>
          </a:p>
          <a:p>
            <a:pPr lvl="1"/>
            <a:r>
              <a:rPr lang="en-US" dirty="0" smtClean="0"/>
              <a:t>What fosters motivation? (Cornett) ABCCCC’s: achievement, belonging, choice, control, challenging content, collaboration, community, constructive feedback, diverse texts)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745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1863990"/>
            <a:ext cx="7345363" cy="4354810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Student Interview</a:t>
            </a:r>
          </a:p>
          <a:p>
            <a:pPr lvl="1"/>
            <a:r>
              <a:rPr lang="en-US" dirty="0" smtClean="0"/>
              <a:t>Move beyond interest to consider </a:t>
            </a:r>
            <a:r>
              <a:rPr lang="en-US" dirty="0"/>
              <a:t>p</a:t>
            </a:r>
            <a:r>
              <a:rPr lang="en-US" dirty="0" smtClean="0"/>
              <a:t>rior [reading and writing] experience </a:t>
            </a:r>
          </a:p>
          <a:p>
            <a:pPr lvl="1"/>
            <a:r>
              <a:rPr lang="en-US" dirty="0" smtClean="0"/>
              <a:t>Move beyond topical interests to consider genres, strengths, and how to stretch to other areas </a:t>
            </a:r>
          </a:p>
          <a:p>
            <a:pPr lvl="1"/>
            <a:r>
              <a:rPr lang="en-US" dirty="0" smtClean="0"/>
              <a:t>Move beyond choice to consider tasks and supports/models you will offer before, during, and after reading</a:t>
            </a:r>
          </a:p>
          <a:p>
            <a:pPr lvl="1"/>
            <a:r>
              <a:rPr lang="en-US" dirty="0" smtClean="0"/>
              <a:t>Move toward student independent use of strategies</a:t>
            </a:r>
          </a:p>
          <a:p>
            <a:pPr lvl="1"/>
            <a:r>
              <a:rPr lang="en-US" dirty="0" smtClean="0"/>
              <a:t>Notice preferences for reading silently – why do you think this is? </a:t>
            </a:r>
          </a:p>
          <a:p>
            <a:pPr lvl="1"/>
            <a:r>
              <a:rPr lang="en-US" dirty="0" smtClean="0"/>
              <a:t>Notice what reading is (reading words and reading fast) and what it’s not (making meaning, learning, escaping)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5239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4-10-06 at 9.14.19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2945"/>
            <a:ext cx="9144000" cy="603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3526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Using the Five Factors For Assessment </a:t>
            </a:r>
            <a:r>
              <a:rPr lang="en-US" sz="3100" dirty="0" smtClean="0"/>
              <a:t>(Cornett, p. 81)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244" y="2133601"/>
            <a:ext cx="8279841" cy="4167802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WHO </a:t>
            </a:r>
            <a:r>
              <a:rPr lang="en-US" dirty="0" smtClean="0"/>
              <a:t>am I teaching (specific </a:t>
            </a:r>
            <a:r>
              <a:rPr lang="en-US" b="1" dirty="0" smtClean="0">
                <a:solidFill>
                  <a:srgbClr val="FF0000"/>
                </a:solidFill>
              </a:rPr>
              <a:t>learner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characteristics)</a:t>
            </a:r>
          </a:p>
          <a:p>
            <a:r>
              <a:rPr lang="en-US" b="1" dirty="0" smtClean="0"/>
              <a:t>WHAT</a:t>
            </a:r>
            <a:r>
              <a:rPr lang="en-US" dirty="0" smtClean="0"/>
              <a:t> am I teaching (critical literacy </a:t>
            </a:r>
            <a:r>
              <a:rPr lang="en-US" b="1" dirty="0" smtClean="0"/>
              <a:t>tasks</a:t>
            </a:r>
            <a:r>
              <a:rPr lang="en-US" dirty="0" smtClean="0"/>
              <a:t>, such as CPS)</a:t>
            </a:r>
          </a:p>
          <a:p>
            <a:r>
              <a:rPr lang="en-US" b="1" dirty="0" smtClean="0"/>
              <a:t>WHY</a:t>
            </a:r>
            <a:r>
              <a:rPr lang="en-US" dirty="0" smtClean="0"/>
              <a:t> am I teaching (</a:t>
            </a:r>
            <a:r>
              <a:rPr lang="en-US" b="1" dirty="0" smtClean="0">
                <a:solidFill>
                  <a:srgbClr val="FF0000"/>
                </a:solidFill>
              </a:rPr>
              <a:t>learner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needs and the importance of the literacy tasks [e.g. CCSS shifts])</a:t>
            </a:r>
          </a:p>
          <a:p>
            <a:r>
              <a:rPr lang="en-US" b="1" dirty="0" smtClean="0"/>
              <a:t>WHAT</a:t>
            </a:r>
            <a:r>
              <a:rPr lang="en-US" dirty="0" smtClean="0"/>
              <a:t> materials are best (variety of content-rich </a:t>
            </a:r>
            <a:r>
              <a:rPr lang="en-US" b="1" dirty="0" smtClean="0"/>
              <a:t>texts</a:t>
            </a:r>
            <a:r>
              <a:rPr lang="en-US" dirty="0" smtClean="0"/>
              <a:t>; paired with </a:t>
            </a:r>
            <a:r>
              <a:rPr lang="en-US" b="1" dirty="0" smtClean="0">
                <a:solidFill>
                  <a:srgbClr val="FF0000"/>
                </a:solidFill>
              </a:rPr>
              <a:t>learner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interests when possible) </a:t>
            </a:r>
          </a:p>
          <a:p>
            <a:r>
              <a:rPr lang="en-US" b="1" dirty="0" smtClean="0"/>
              <a:t>WHEN</a:t>
            </a:r>
            <a:r>
              <a:rPr lang="en-US" dirty="0" smtClean="0"/>
              <a:t> should I teach </a:t>
            </a:r>
            <a:r>
              <a:rPr lang="en-US" dirty="0" smtClean="0"/>
              <a:t>a particular </a:t>
            </a:r>
            <a:r>
              <a:rPr lang="en-US" dirty="0" smtClean="0"/>
              <a:t>concept or skill? (</a:t>
            </a:r>
            <a:r>
              <a:rPr lang="en-US" b="1" dirty="0" smtClean="0">
                <a:solidFill>
                  <a:srgbClr val="FF0000"/>
                </a:solidFill>
              </a:rPr>
              <a:t>learner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readiness to learn and district course of study) </a:t>
            </a:r>
          </a:p>
          <a:p>
            <a:r>
              <a:rPr lang="en-US" b="1" dirty="0" smtClean="0"/>
              <a:t>HOW</a:t>
            </a:r>
            <a:r>
              <a:rPr lang="en-US" dirty="0" smtClean="0"/>
              <a:t> should I instruct students (</a:t>
            </a:r>
            <a:r>
              <a:rPr lang="en-US" b="1" dirty="0" smtClean="0"/>
              <a:t>differentiated</a:t>
            </a:r>
            <a:r>
              <a:rPr lang="en-US" dirty="0" smtClean="0"/>
              <a:t> teaching practices based on identified </a:t>
            </a:r>
            <a:r>
              <a:rPr lang="en-US" b="1" dirty="0" smtClean="0">
                <a:solidFill>
                  <a:srgbClr val="FF0000"/>
                </a:solidFill>
              </a:rPr>
              <a:t>learner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strengths and needs)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34155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694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8976"/>
            <a:ext cx="9144000" cy="685800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4506604" y="1035728"/>
            <a:ext cx="3852788" cy="3714973"/>
            <a:chOff x="4506604" y="1035728"/>
            <a:chExt cx="3852788" cy="3714973"/>
          </a:xfrm>
        </p:grpSpPr>
        <p:sp>
          <p:nvSpPr>
            <p:cNvPr id="2" name="TextBox 1"/>
            <p:cNvSpPr txBox="1"/>
            <p:nvPr/>
          </p:nvSpPr>
          <p:spPr>
            <a:xfrm>
              <a:off x="4506604" y="1035728"/>
              <a:ext cx="3852788" cy="2554545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/>
                <a:t>What Next?  </a:t>
              </a:r>
            </a:p>
            <a:p>
              <a:pPr algn="ctr"/>
              <a:r>
                <a:rPr lang="en-US" sz="2000" dirty="0" smtClean="0"/>
                <a:t>What are the priority</a:t>
              </a:r>
              <a:br>
                <a:rPr lang="en-US" sz="2000" dirty="0" smtClean="0"/>
              </a:br>
              <a:r>
                <a:rPr lang="en-US" sz="2000" dirty="0" smtClean="0"/>
                <a:t>comprehension goals and </a:t>
              </a:r>
              <a:br>
                <a:rPr lang="en-US" sz="2000" dirty="0" smtClean="0"/>
              </a:br>
              <a:r>
                <a:rPr lang="en-US" sz="2000" dirty="0" smtClean="0"/>
                <a:t>in what sequence should </a:t>
              </a:r>
              <a:br>
                <a:rPr lang="en-US" sz="2000" dirty="0" smtClean="0"/>
              </a:br>
              <a:r>
                <a:rPr lang="en-US" sz="2000" dirty="0" smtClean="0"/>
                <a:t>they be taught? </a:t>
              </a:r>
            </a:p>
            <a:p>
              <a:pPr algn="ctr"/>
              <a:r>
                <a:rPr lang="en-US" sz="2000" dirty="0" smtClean="0"/>
                <a:t>How keep child and parents </a:t>
              </a:r>
            </a:p>
            <a:p>
              <a:pPr algn="ctr"/>
              <a:r>
                <a:rPr lang="en-US" sz="2000" dirty="0" smtClean="0"/>
                <a:t>in the loop to foster </a:t>
              </a:r>
            </a:p>
            <a:p>
              <a:pPr algn="ctr"/>
              <a:r>
                <a:rPr lang="en-US" sz="2000" dirty="0" smtClean="0"/>
                <a:t>accountability and independence? </a:t>
              </a:r>
              <a:endParaRPr lang="en-US" sz="2000" dirty="0"/>
            </a:p>
          </p:txBody>
        </p:sp>
        <p:cxnSp>
          <p:nvCxnSpPr>
            <p:cNvPr id="5" name="Straight Arrow Connector 4"/>
            <p:cNvCxnSpPr/>
            <p:nvPr/>
          </p:nvCxnSpPr>
          <p:spPr>
            <a:xfrm flipV="1">
              <a:off x="6432758" y="3590273"/>
              <a:ext cx="49482" cy="1160428"/>
            </a:xfrm>
            <a:prstGeom prst="straightConnector1">
              <a:avLst/>
            </a:prstGeom>
            <a:ln w="57150" cmpd="sng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4341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lIns="92075" tIns="46038" rIns="92075" bIns="46038" anchor="ctr"/>
          <a:lstStyle/>
          <a:p>
            <a:r>
              <a:rPr lang="en-US" sz="3600" dirty="0"/>
              <a:t>Two Components of the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Common Core State Standards</a:t>
            </a:r>
            <a:endParaRPr lang="en-US" sz="3600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00112" y="1933063"/>
            <a:ext cx="7345363" cy="3931920"/>
          </a:xfrm>
        </p:spPr>
        <p:txBody>
          <a:bodyPr/>
          <a:lstStyle/>
          <a:p>
            <a:pPr>
              <a:lnSpc>
                <a:spcPts val="2700"/>
              </a:lnSpc>
              <a:spcBef>
                <a:spcPts val="1500"/>
              </a:spcBef>
              <a:buFont typeface="Lucida Grande" charset="0"/>
              <a:buChar char="»"/>
            </a:pPr>
            <a:endParaRPr lang="en-US" sz="2400" dirty="0">
              <a:latin typeface="Times New Roman" charset="0"/>
            </a:endParaRPr>
          </a:p>
          <a:p>
            <a:pPr>
              <a:lnSpc>
                <a:spcPts val="2700"/>
              </a:lnSpc>
              <a:spcBef>
                <a:spcPts val="1500"/>
              </a:spcBef>
              <a:buFont typeface="Lucida Grande" charset="0"/>
              <a:buChar char="»"/>
            </a:pPr>
            <a:r>
              <a:rPr lang="en-US" sz="3600" b="1" dirty="0">
                <a:latin typeface="Calibri"/>
                <a:cs typeface="Calibri"/>
              </a:rPr>
              <a:t>Anchor Standards</a:t>
            </a:r>
            <a:r>
              <a:rPr lang="en-US" sz="3600" dirty="0">
                <a:latin typeface="Calibri"/>
                <a:cs typeface="Calibri"/>
              </a:rPr>
              <a:t> indicate the knowledge and skills students must acquire by the end of high school</a:t>
            </a:r>
            <a:r>
              <a:rPr lang="en-US" sz="3600" dirty="0" smtClean="0">
                <a:latin typeface="Calibri"/>
                <a:cs typeface="Calibri"/>
              </a:rPr>
              <a:t>.</a:t>
            </a:r>
            <a:br>
              <a:rPr lang="en-US" sz="3600" dirty="0" smtClean="0">
                <a:latin typeface="Calibri"/>
                <a:cs typeface="Calibri"/>
              </a:rPr>
            </a:br>
            <a:endParaRPr lang="en-US" sz="3600" dirty="0">
              <a:latin typeface="Calibri"/>
              <a:cs typeface="Calibri"/>
            </a:endParaRPr>
          </a:p>
          <a:p>
            <a:pPr>
              <a:lnSpc>
                <a:spcPts val="2700"/>
              </a:lnSpc>
              <a:spcBef>
                <a:spcPts val="1500"/>
              </a:spcBef>
              <a:buFont typeface="Lucida Grande" charset="0"/>
              <a:buChar char="»"/>
            </a:pPr>
            <a:r>
              <a:rPr lang="en-US" sz="3600" b="1" dirty="0">
                <a:latin typeface="Calibri"/>
                <a:cs typeface="Calibri"/>
              </a:rPr>
              <a:t>Grade by grade</a:t>
            </a:r>
            <a:r>
              <a:rPr lang="en-US" sz="3600" dirty="0">
                <a:latin typeface="Calibri"/>
                <a:cs typeface="Calibri"/>
              </a:rPr>
              <a:t> </a:t>
            </a:r>
            <a:r>
              <a:rPr lang="en-US" sz="3600" b="1" dirty="0">
                <a:latin typeface="Calibri"/>
                <a:cs typeface="Calibri"/>
              </a:rPr>
              <a:t>standards</a:t>
            </a:r>
            <a:r>
              <a:rPr lang="en-US" sz="3600" dirty="0">
                <a:latin typeface="Calibri"/>
                <a:cs typeface="Calibri"/>
              </a:rPr>
              <a:t> outline what students must do grade by grade in order to meet the anchor standards.</a:t>
            </a:r>
            <a:endParaRPr lang="en-US" sz="4400" dirty="0">
              <a:solidFill>
                <a:schemeClr val="accent1"/>
              </a:solidFill>
              <a:latin typeface="Calibri"/>
              <a:cs typeface="Calibri"/>
            </a:endParaRPr>
          </a:p>
          <a:p>
            <a:pPr>
              <a:buFontTx/>
              <a:buNone/>
            </a:pPr>
            <a:endParaRPr lang="en-US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900112" y="2144719"/>
            <a:ext cx="7345363" cy="43258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79438" indent="-228600" algn="l" defTabSz="914400" rtl="0" eaLnBrk="1" latinLnBrk="0" hangingPunct="1">
              <a:spcBef>
                <a:spcPts val="600"/>
              </a:spcBef>
              <a:buClr>
                <a:schemeClr val="bg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8038" indent="-228600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36638" indent="-228600" algn="l" defTabSz="914400" rtl="0" eaLnBrk="1" latinLnBrk="0" hangingPunct="1">
              <a:spcBef>
                <a:spcPts val="600"/>
              </a:spcBef>
              <a:buClr>
                <a:schemeClr val="bg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65238" indent="-228600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00"/>
              </a:lnSpc>
              <a:spcBef>
                <a:spcPts val="1500"/>
              </a:spcBef>
            </a:pPr>
            <a:r>
              <a:rPr lang="en-US" sz="3600" dirty="0" smtClean="0">
                <a:latin typeface="Times New Roman" charset="0"/>
              </a:rPr>
              <a:t>Key Ideas and Details</a:t>
            </a:r>
            <a:br>
              <a:rPr lang="en-US" sz="3600" dirty="0" smtClean="0">
                <a:latin typeface="Times New Roman" charset="0"/>
              </a:rPr>
            </a:br>
            <a:endParaRPr lang="en-US" sz="3600" dirty="0" smtClean="0">
              <a:latin typeface="Times New Roman" charset="0"/>
            </a:endParaRPr>
          </a:p>
          <a:p>
            <a:pPr>
              <a:lnSpc>
                <a:spcPts val="2700"/>
              </a:lnSpc>
              <a:spcBef>
                <a:spcPts val="1500"/>
              </a:spcBef>
            </a:pPr>
            <a:r>
              <a:rPr lang="en-US" sz="3600" dirty="0" smtClean="0">
                <a:solidFill>
                  <a:schemeClr val="accent1"/>
                </a:solidFill>
                <a:latin typeface="Times New Roman" charset="0"/>
                <a:cs typeface="Calibri"/>
              </a:rPr>
              <a:t>Craft and Structure</a:t>
            </a:r>
            <a:br>
              <a:rPr lang="en-US" sz="3600" dirty="0" smtClean="0">
                <a:solidFill>
                  <a:schemeClr val="accent1"/>
                </a:solidFill>
                <a:latin typeface="Times New Roman" charset="0"/>
                <a:cs typeface="Calibri"/>
              </a:rPr>
            </a:br>
            <a:endParaRPr lang="en-US" sz="3600" dirty="0" smtClean="0">
              <a:solidFill>
                <a:schemeClr val="accent1"/>
              </a:solidFill>
              <a:latin typeface="Times New Roman" charset="0"/>
              <a:cs typeface="Calibri"/>
            </a:endParaRPr>
          </a:p>
          <a:p>
            <a:pPr>
              <a:lnSpc>
                <a:spcPts val="2700"/>
              </a:lnSpc>
              <a:spcBef>
                <a:spcPts val="1500"/>
              </a:spcBef>
            </a:pPr>
            <a:r>
              <a:rPr lang="en-US" sz="3600" dirty="0" smtClean="0">
                <a:solidFill>
                  <a:schemeClr val="accent1"/>
                </a:solidFill>
                <a:latin typeface="Times New Roman" charset="0"/>
                <a:cs typeface="Calibri"/>
              </a:rPr>
              <a:t>Integration of Knowledge and Ideas</a:t>
            </a:r>
            <a:br>
              <a:rPr lang="en-US" sz="3600" dirty="0" smtClean="0">
                <a:solidFill>
                  <a:schemeClr val="accent1"/>
                </a:solidFill>
                <a:latin typeface="Times New Roman" charset="0"/>
                <a:cs typeface="Calibri"/>
              </a:rPr>
            </a:br>
            <a:r>
              <a:rPr lang="en-US" sz="3600" dirty="0" smtClean="0">
                <a:solidFill>
                  <a:schemeClr val="accent1"/>
                </a:solidFill>
                <a:latin typeface="Times New Roman" charset="0"/>
                <a:cs typeface="Calibri"/>
              </a:rPr>
              <a:t> </a:t>
            </a:r>
          </a:p>
          <a:p>
            <a:pPr>
              <a:lnSpc>
                <a:spcPts val="2700"/>
              </a:lnSpc>
              <a:spcBef>
                <a:spcPts val="1500"/>
              </a:spcBef>
            </a:pPr>
            <a:r>
              <a:rPr lang="en-US" sz="3600" dirty="0" smtClean="0">
                <a:solidFill>
                  <a:schemeClr val="accent1"/>
                </a:solidFill>
                <a:latin typeface="Times New Roman" charset="0"/>
                <a:cs typeface="Calibri"/>
              </a:rPr>
              <a:t>Range of Reading &amp; Level of Text Complexity </a:t>
            </a:r>
            <a:endParaRPr lang="en-US" sz="3600" dirty="0" smtClean="0">
              <a:solidFill>
                <a:schemeClr val="accent1"/>
              </a:solidFill>
              <a:latin typeface="Calibri"/>
              <a:cs typeface="Calibri"/>
            </a:endParaRPr>
          </a:p>
          <a:p>
            <a:pPr>
              <a:buFontTx/>
              <a:buNone/>
            </a:pPr>
            <a:endParaRPr lang="en-US" dirty="0">
              <a:latin typeface="Times New Roman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900113" y="319748"/>
            <a:ext cx="7345362" cy="1339850"/>
          </a:xfrm>
          <a:prstGeom prst="rect">
            <a:avLst/>
          </a:prstGeom>
        </p:spPr>
        <p:txBody>
          <a:bodyPr vert="horz" lIns="92075" tIns="46038" rIns="92075" bIns="46038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/>
              <a:t>Four Strands for RL and RI</a:t>
            </a:r>
            <a:br>
              <a:rPr lang="en-US" sz="3600" dirty="0" smtClean="0"/>
            </a:br>
            <a:r>
              <a:rPr lang="en-US" sz="3600" dirty="0" smtClean="0"/>
              <a:t>Common Core State Standards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9317043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Capital">
  <a:themeElements>
    <a:clrScheme name="Capital">
      <a:dk1>
        <a:srgbClr val="FFFFFF"/>
      </a:dk1>
      <a:lt1>
        <a:srgbClr val="000000"/>
      </a:lt1>
      <a:dk2>
        <a:srgbClr val="7C8F97"/>
      </a:dk2>
      <a:lt2>
        <a:srgbClr val="D1D0C8"/>
      </a:lt2>
      <a:accent1>
        <a:srgbClr val="4B5A60"/>
      </a:accent1>
      <a:accent2>
        <a:srgbClr val="9C5238"/>
      </a:accent2>
      <a:accent3>
        <a:srgbClr val="504539"/>
      </a:accent3>
      <a:accent4>
        <a:srgbClr val="C1AD79"/>
      </a:accent4>
      <a:accent5>
        <a:srgbClr val="667559"/>
      </a:accent5>
      <a:accent6>
        <a:srgbClr val="BAD6AD"/>
      </a:accent6>
      <a:hlink>
        <a:srgbClr val="524A82"/>
      </a:hlink>
      <a:folHlink>
        <a:srgbClr val="8F9954"/>
      </a:folHlink>
    </a:clrScheme>
    <a:fontScheme name="Capital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Capita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atMod val="150000"/>
                <a:lumMod val="50000"/>
              </a:schemeClr>
              <a:schemeClr val="phClr">
                <a:satMod val="300000"/>
                <a:lumMod val="125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atMod val="135000"/>
                <a:lumMod val="80000"/>
              </a:schemeClr>
              <a:schemeClr val="phClr">
                <a:satMod val="250000"/>
                <a:lumMod val="15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>
              <a:shade val="90000"/>
            </a:schemeClr>
          </a:solidFill>
          <a:prstDash val="solid"/>
        </a:ln>
        <a:ln w="44450" cap="flat" cmpd="sng" algn="ctr">
          <a:solidFill>
            <a:schemeClr val="phClr">
              <a:shade val="85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sx="101000" sy="101000" algn="ctr" rotWithShape="0">
              <a:srgbClr val="000000">
                <a:alpha val="40000"/>
              </a:srgbClr>
            </a:outerShdw>
          </a:effectLst>
          <a:scene3d>
            <a:camera prst="perspectiveFront" fov="3000000"/>
            <a:lightRig rig="threePt" dir="tl"/>
          </a:scene3d>
          <a:sp3d>
            <a:bevelT w="0" h="0"/>
          </a:sp3d>
        </a:effectStyle>
        <a:effectStyle>
          <a:effectLst>
            <a:innerShdw blurRad="190500">
              <a:srgbClr val="000000">
                <a:alpha val="50000"/>
              </a:srgbClr>
            </a:innerShdw>
          </a:effectLst>
          <a:scene3d>
            <a:camera prst="perspectiveFront" fov="4800000"/>
            <a:lightRig rig="twoPt" dir="t">
              <a:rot lat="0" lon="0" rev="48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3">
            <a:duotone>
              <a:schemeClr val="phClr">
                <a:satMod val="150000"/>
                <a:lumMod val="50000"/>
              </a:schemeClr>
              <a:schemeClr val="phClr">
                <a:satMod val="400000"/>
                <a:lumMod val="16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Capital.thmx</Template>
  <TotalTime>2506</TotalTime>
  <Words>1418</Words>
  <Application>Microsoft Macintosh PowerPoint</Application>
  <PresentationFormat>On-screen Show (4:3)</PresentationFormat>
  <Paragraphs>168</Paragraphs>
  <Slides>29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Capital</vt:lpstr>
      <vt:lpstr>EDC 423: Reading Comprehension and the Common Core State Standards</vt:lpstr>
      <vt:lpstr>Performance Range</vt:lpstr>
      <vt:lpstr>Feedback</vt:lpstr>
      <vt:lpstr>Feedback</vt:lpstr>
      <vt:lpstr>PowerPoint Presentation</vt:lpstr>
      <vt:lpstr>Using the Five Factors For Assessment (Cornett, p. 81)</vt:lpstr>
      <vt:lpstr>PowerPoint Presentation</vt:lpstr>
      <vt:lpstr>Two Components of the  Common Core State Standards</vt:lpstr>
      <vt:lpstr>PowerPoint Presentation</vt:lpstr>
      <vt:lpstr>PowerPoint Presentation</vt:lpstr>
      <vt:lpstr>Homework </vt:lpstr>
      <vt:lpstr>The Common Core Requires Three Shifts in ELA/Literacy</vt:lpstr>
      <vt:lpstr>How does the CCSS envision comprehension as part of reading?</vt:lpstr>
      <vt:lpstr>CCSS SHIFT ONE:  Building knowledge through  content-rich nonfiction  Why? </vt:lpstr>
      <vt:lpstr>Building knowledge through  content-rich nonfiction: Why?</vt:lpstr>
      <vt:lpstr>CCSS SHIFT TWO:  Reading, writing and speaking grounded in evidence from text, both literary and informational  Why? </vt:lpstr>
      <vt:lpstr>Reading, Writing and Speaking Grounded in Evidence from Text: Why?</vt:lpstr>
      <vt:lpstr>PowerPoint Presentation</vt:lpstr>
      <vt:lpstr>PowerPoint Presentation</vt:lpstr>
      <vt:lpstr>CCSS SHIFT THREE:  Regular practice with complex text and its academic language  Why? </vt:lpstr>
      <vt:lpstr>Regular practice with complex text and its academic language: Why?</vt:lpstr>
      <vt:lpstr>PowerPoint Presentation</vt:lpstr>
      <vt:lpstr>PowerPoint Presentation</vt:lpstr>
      <vt:lpstr>PowerPoint Presentation</vt:lpstr>
      <vt:lpstr>PowerPoint Presentation</vt:lpstr>
      <vt:lpstr>Text Complexity Factors</vt:lpstr>
      <vt:lpstr>What do you notice about the “specificity” of the standards?  Why do you think this is?</vt:lpstr>
      <vt:lpstr>Summary: Instructional Shifts Aligned with CCSS</vt:lpstr>
      <vt:lpstr>Homework </vt:lpstr>
    </vt:vector>
  </TitlesOfParts>
  <Company>University of Rhode Island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Julie Coiro</dc:creator>
  <cp:lastModifiedBy>Julie Coiro</cp:lastModifiedBy>
  <cp:revision>221</cp:revision>
  <cp:lastPrinted>2016-10-04T13:01:49Z</cp:lastPrinted>
  <dcterms:created xsi:type="dcterms:W3CDTF">2014-09-22T14:50:27Z</dcterms:created>
  <dcterms:modified xsi:type="dcterms:W3CDTF">2017-10-10T13:16:13Z</dcterms:modified>
</cp:coreProperties>
</file>